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312" r:id="rId3"/>
    <p:sldId id="323" r:id="rId4"/>
    <p:sldId id="258" r:id="rId5"/>
    <p:sldId id="300" r:id="rId6"/>
    <p:sldId id="324" r:id="rId7"/>
    <p:sldId id="304" r:id="rId8"/>
    <p:sldId id="318" r:id="rId9"/>
    <p:sldId id="319" r:id="rId10"/>
    <p:sldId id="320" r:id="rId11"/>
    <p:sldId id="327" r:id="rId12"/>
    <p:sldId id="313" r:id="rId13"/>
    <p:sldId id="314" r:id="rId14"/>
    <p:sldId id="315" r:id="rId15"/>
    <p:sldId id="322" r:id="rId16"/>
    <p:sldId id="317" r:id="rId17"/>
    <p:sldId id="325" r:id="rId18"/>
    <p:sldId id="326" r:id="rId19"/>
    <p:sldId id="280"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5BC20C-7788-834C-A18F-40CB51CC0DF2}">
          <p14:sldIdLst>
            <p14:sldId id="256"/>
            <p14:sldId id="312"/>
            <p14:sldId id="323"/>
            <p14:sldId id="258"/>
            <p14:sldId id="300"/>
            <p14:sldId id="324"/>
            <p14:sldId id="304"/>
            <p14:sldId id="318"/>
            <p14:sldId id="319"/>
            <p14:sldId id="320"/>
            <p14:sldId id="327"/>
            <p14:sldId id="313"/>
            <p14:sldId id="314"/>
            <p14:sldId id="315"/>
            <p14:sldId id="322"/>
            <p14:sldId id="317"/>
            <p14:sldId id="325"/>
            <p14:sldId id="326"/>
            <p14:sldId id="28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304" autoAdjust="0"/>
  </p:normalViewPr>
  <p:slideViewPr>
    <p:cSldViewPr snapToGrid="0" snapToObjects="1">
      <p:cViewPr varScale="1">
        <p:scale>
          <a:sx n="51" d="100"/>
          <a:sy n="51" d="100"/>
        </p:scale>
        <p:origin x="-210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8D1B2C4-C933-43C0-9B16-B51A758B2854}" type="datetimeFigureOut">
              <a:rPr lang="en-GB" smtClean="0"/>
              <a:t>24/07/2017</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013E09-3D69-43E5-8D77-01A54F14DF96}" type="slidenum">
              <a:rPr lang="en-GB" smtClean="0"/>
              <a:t>‹#›</a:t>
            </a:fld>
            <a:endParaRPr lang="en-GB"/>
          </a:p>
        </p:txBody>
      </p:sp>
    </p:spTree>
    <p:extLst>
      <p:ext uri="{BB962C8B-B14F-4D97-AF65-F5344CB8AC3E}">
        <p14:creationId xmlns:p14="http://schemas.microsoft.com/office/powerpoint/2010/main" val="257995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013E09-3D69-43E5-8D77-01A54F14DF96}" type="slidenum">
              <a:rPr lang="en-GB" smtClean="0"/>
              <a:t>4</a:t>
            </a:fld>
            <a:endParaRPr lang="en-GB"/>
          </a:p>
        </p:txBody>
      </p:sp>
    </p:spTree>
    <p:extLst>
      <p:ext uri="{BB962C8B-B14F-4D97-AF65-F5344CB8AC3E}">
        <p14:creationId xmlns:p14="http://schemas.microsoft.com/office/powerpoint/2010/main" val="4101307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3D2B9-E7C6-4307-BF0B-0B9A36682D37}" type="slidenum">
              <a:rPr lang="en-GB" smtClean="0"/>
              <a:t>14</a:t>
            </a:fld>
            <a:endParaRPr lang="en-GB"/>
          </a:p>
        </p:txBody>
      </p:sp>
    </p:spTree>
    <p:extLst>
      <p:ext uri="{BB962C8B-B14F-4D97-AF65-F5344CB8AC3E}">
        <p14:creationId xmlns:p14="http://schemas.microsoft.com/office/powerpoint/2010/main" val="2413511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3D2B9-E7C6-4307-BF0B-0B9A36682D37}" type="slidenum">
              <a:rPr lang="en-GB" smtClean="0"/>
              <a:t>15</a:t>
            </a:fld>
            <a:endParaRPr lang="en-GB"/>
          </a:p>
        </p:txBody>
      </p:sp>
    </p:spTree>
    <p:extLst>
      <p:ext uri="{BB962C8B-B14F-4D97-AF65-F5344CB8AC3E}">
        <p14:creationId xmlns:p14="http://schemas.microsoft.com/office/powerpoint/2010/main" val="2413511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3D2B9-E7C6-4307-BF0B-0B9A36682D37}" type="slidenum">
              <a:rPr lang="en-GB" smtClean="0"/>
              <a:t>16</a:t>
            </a:fld>
            <a:endParaRPr lang="en-GB"/>
          </a:p>
        </p:txBody>
      </p:sp>
    </p:spTree>
    <p:extLst>
      <p:ext uri="{BB962C8B-B14F-4D97-AF65-F5344CB8AC3E}">
        <p14:creationId xmlns:p14="http://schemas.microsoft.com/office/powerpoint/2010/main" val="2413511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28BB62-B6DD-6544-AA80-C2483EAC8A0F}" type="slidenum">
              <a:rPr lang="en-US" smtClean="0"/>
              <a:t>18</a:t>
            </a:fld>
            <a:endParaRPr lang="en-US"/>
          </a:p>
        </p:txBody>
      </p:sp>
    </p:spTree>
    <p:extLst>
      <p:ext uri="{BB962C8B-B14F-4D97-AF65-F5344CB8AC3E}">
        <p14:creationId xmlns:p14="http://schemas.microsoft.com/office/powerpoint/2010/main" val="10057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Between June 2015 and February 2016, through various open consultations the Expert Group received thousands of comments by </a:t>
            </a:r>
            <a:r>
              <a:rPr lang="en-US" dirty="0" smtClean="0"/>
              <a:t>observers, including countries, international and regional agencies, civil society, academia and the private sector</a:t>
            </a:r>
            <a:r>
              <a:rPr lang="en-US" baseline="0" dirty="0" smtClean="0"/>
              <a:t> on the indicator framework. </a:t>
            </a:r>
          </a:p>
        </p:txBody>
      </p:sp>
      <p:sp>
        <p:nvSpPr>
          <p:cNvPr id="4" name="Slide Number Placeholder 3"/>
          <p:cNvSpPr>
            <a:spLocks noGrp="1"/>
          </p:cNvSpPr>
          <p:nvPr>
            <p:ph type="sldNum" sz="quarter" idx="10"/>
          </p:nvPr>
        </p:nvSpPr>
        <p:spPr/>
        <p:txBody>
          <a:bodyPr/>
          <a:lstStyle/>
          <a:p>
            <a:fld id="{9828BB62-B6DD-6544-AA80-C2483EAC8A0F}" type="slidenum">
              <a:rPr lang="en-US" smtClean="0"/>
              <a:t>5</a:t>
            </a:fld>
            <a:endParaRPr lang="en-US"/>
          </a:p>
        </p:txBody>
      </p:sp>
    </p:spTree>
    <p:extLst>
      <p:ext uri="{BB962C8B-B14F-4D97-AF65-F5344CB8AC3E}">
        <p14:creationId xmlns:p14="http://schemas.microsoft.com/office/powerpoint/2010/main" val="341551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Global Indicator Framework</a:t>
            </a:r>
            <a:r>
              <a:rPr lang="en-US" b="1" baseline="0" dirty="0" smtClean="0"/>
              <a:t> </a:t>
            </a:r>
            <a:r>
              <a:rPr lang="en-US" baseline="0" dirty="0" smtClean="0"/>
              <a:t>included in the IAEG-SDG meeting report (Annex III) to the UNSC 48 available at the following website:</a:t>
            </a:r>
          </a:p>
          <a:p>
            <a:r>
              <a:rPr lang="en-US" baseline="0" dirty="0" smtClean="0">
                <a:solidFill>
                  <a:srgbClr val="0000FF"/>
                </a:solidFill>
              </a:rPr>
              <a:t>https://unstats.un.org/unsd/statcom/48th-session/documents/2017-2-IAEG-SDGs-E.pdf</a:t>
            </a:r>
          </a:p>
          <a:p>
            <a:endParaRPr lang="en-US" b="1" baseline="0" dirty="0" smtClean="0"/>
          </a:p>
          <a:p>
            <a:r>
              <a:rPr lang="en-US" b="1" baseline="0" dirty="0" smtClean="0"/>
              <a:t>Draft resolution </a:t>
            </a:r>
            <a:r>
              <a:rPr lang="en-US" baseline="0" dirty="0" smtClean="0"/>
              <a:t>available here: </a:t>
            </a:r>
            <a:r>
              <a:rPr lang="en-US" baseline="0" dirty="0" smtClean="0">
                <a:solidFill>
                  <a:srgbClr val="0000FF"/>
                </a:solidFill>
              </a:rPr>
              <a:t>https://unstats.un.org/unsd/statcom/48th-session/documents/Resolution_on_Indicators_Clean_Version.pdf</a:t>
            </a:r>
          </a:p>
          <a:p>
            <a:endParaRPr lang="en-US" baseline="0"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9828BB62-B6DD-6544-AA80-C2483EAC8A0F}" type="slidenum">
              <a:rPr lang="en-US" smtClean="0"/>
              <a:t>6</a:t>
            </a:fld>
            <a:endParaRPr lang="en-US"/>
          </a:p>
        </p:txBody>
      </p:sp>
    </p:spTree>
    <p:extLst>
      <p:ext uri="{BB962C8B-B14F-4D97-AF65-F5344CB8AC3E}">
        <p14:creationId xmlns:p14="http://schemas.microsoft.com/office/powerpoint/2010/main" val="3415517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5A013E09-3D69-43E5-8D77-01A54F14DF96}" type="slidenum">
              <a:rPr lang="en-GB" smtClean="0"/>
              <a:t>7</a:t>
            </a:fld>
            <a:endParaRPr lang="en-GB"/>
          </a:p>
        </p:txBody>
      </p:sp>
    </p:spTree>
    <p:extLst>
      <p:ext uri="{BB962C8B-B14F-4D97-AF65-F5344CB8AC3E}">
        <p14:creationId xmlns:p14="http://schemas.microsoft.com/office/powerpoint/2010/main" val="4101307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Indicators in</a:t>
            </a:r>
            <a:r>
              <a:rPr lang="en-GB" baseline="0" dirty="0" smtClean="0"/>
              <a:t> the global indicator framework are for global follow-up and review</a:t>
            </a:r>
            <a:endParaRPr lang="en-GB" dirty="0"/>
          </a:p>
        </p:txBody>
      </p:sp>
      <p:sp>
        <p:nvSpPr>
          <p:cNvPr id="4" name="Slide Number Placeholder 3"/>
          <p:cNvSpPr>
            <a:spLocks noGrp="1"/>
          </p:cNvSpPr>
          <p:nvPr>
            <p:ph type="sldNum" sz="quarter" idx="10"/>
          </p:nvPr>
        </p:nvSpPr>
        <p:spPr/>
        <p:txBody>
          <a:bodyPr/>
          <a:lstStyle/>
          <a:p>
            <a:fld id="{F213D2B9-E7C6-4307-BF0B-0B9A36682D37}" type="slidenum">
              <a:rPr lang="en-GB" smtClean="0"/>
              <a:t>9</a:t>
            </a:fld>
            <a:endParaRPr lang="en-GB"/>
          </a:p>
        </p:txBody>
      </p:sp>
    </p:spTree>
    <p:extLst>
      <p:ext uri="{BB962C8B-B14F-4D97-AF65-F5344CB8AC3E}">
        <p14:creationId xmlns:p14="http://schemas.microsoft.com/office/powerpoint/2010/main" val="3475783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3D2B9-E7C6-4307-BF0B-0B9A36682D37}" type="slidenum">
              <a:rPr lang="en-GB" smtClean="0"/>
              <a:t>10</a:t>
            </a:fld>
            <a:endParaRPr lang="en-GB"/>
          </a:p>
        </p:txBody>
      </p:sp>
    </p:spTree>
    <p:extLst>
      <p:ext uri="{BB962C8B-B14F-4D97-AF65-F5344CB8AC3E}">
        <p14:creationId xmlns:p14="http://schemas.microsoft.com/office/powerpoint/2010/main" val="4252654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3D2B9-E7C6-4307-BF0B-0B9A36682D37}" type="slidenum">
              <a:rPr lang="en-GB" smtClean="0"/>
              <a:t>11</a:t>
            </a:fld>
            <a:endParaRPr lang="en-GB"/>
          </a:p>
        </p:txBody>
      </p:sp>
    </p:spTree>
    <p:extLst>
      <p:ext uri="{BB962C8B-B14F-4D97-AF65-F5344CB8AC3E}">
        <p14:creationId xmlns:p14="http://schemas.microsoft.com/office/powerpoint/2010/main" val="3744365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013E09-3D69-43E5-8D77-01A54F14DF96}" type="slidenum">
              <a:rPr lang="en-GB" smtClean="0"/>
              <a:t>12</a:t>
            </a:fld>
            <a:endParaRPr lang="en-GB"/>
          </a:p>
        </p:txBody>
      </p:sp>
    </p:spTree>
    <p:extLst>
      <p:ext uri="{BB962C8B-B14F-4D97-AF65-F5344CB8AC3E}">
        <p14:creationId xmlns:p14="http://schemas.microsoft.com/office/powerpoint/2010/main" val="2669925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To the extent possible, there should be only one custodian agency per indicator (generally this is the agency to which countries report directly – main data provider) </a:t>
            </a:r>
          </a:p>
          <a:p>
            <a:endParaRPr lang="en-GB" sz="1200" b="1" dirty="0" smtClean="0"/>
          </a:p>
          <a:p>
            <a:r>
              <a:rPr lang="en-GB" sz="1200" b="1" dirty="0" smtClean="0"/>
              <a:t>In few exceptional cases, more than one agency work together in gathering and compiling the data (co-custodian)</a:t>
            </a:r>
          </a:p>
          <a:p>
            <a:endParaRPr lang="en-GB" sz="1200" b="1" dirty="0" smtClean="0"/>
          </a:p>
          <a:p>
            <a:r>
              <a:rPr lang="en-GB" sz="1200" b="1" dirty="0" smtClean="0"/>
              <a:t>For some of the indicators in Tier III, several agencies work together to develop the methodology (to be decided whether ultimately only one or two become data custodian as main data provider/s).</a:t>
            </a:r>
          </a:p>
          <a:p>
            <a:endParaRPr lang="en-GB" sz="1200" b="1" dirty="0" smtClean="0"/>
          </a:p>
          <a:p>
            <a:endParaRPr lang="en-GB" dirty="0"/>
          </a:p>
        </p:txBody>
      </p:sp>
      <p:sp>
        <p:nvSpPr>
          <p:cNvPr id="4" name="Slide Number Placeholder 3"/>
          <p:cNvSpPr>
            <a:spLocks noGrp="1"/>
          </p:cNvSpPr>
          <p:nvPr>
            <p:ph type="sldNum" sz="quarter" idx="10"/>
          </p:nvPr>
        </p:nvSpPr>
        <p:spPr/>
        <p:txBody>
          <a:bodyPr/>
          <a:lstStyle/>
          <a:p>
            <a:fld id="{5A013E09-3D69-43E5-8D77-01A54F14DF96}" type="slidenum">
              <a:rPr lang="en-GB" smtClean="0"/>
              <a:t>13</a:t>
            </a:fld>
            <a:endParaRPr lang="en-GB"/>
          </a:p>
        </p:txBody>
      </p:sp>
    </p:spTree>
    <p:extLst>
      <p:ext uri="{BB962C8B-B14F-4D97-AF65-F5344CB8AC3E}">
        <p14:creationId xmlns:p14="http://schemas.microsoft.com/office/powerpoint/2010/main" val="2689098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3147F4-E5F7-5042-A102-85540B9F149D}"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9557-9F27-7347-91FF-16A76153BA3A}" type="slidenum">
              <a:rPr lang="en-US" smtClean="0"/>
              <a:t>‹#›</a:t>
            </a:fld>
            <a:endParaRPr lang="en-US"/>
          </a:p>
        </p:txBody>
      </p:sp>
    </p:spTree>
    <p:extLst>
      <p:ext uri="{BB962C8B-B14F-4D97-AF65-F5344CB8AC3E}">
        <p14:creationId xmlns:p14="http://schemas.microsoft.com/office/powerpoint/2010/main" val="3182135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3147F4-E5F7-5042-A102-85540B9F149D}"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9557-9F27-7347-91FF-16A76153BA3A}" type="slidenum">
              <a:rPr lang="en-US" smtClean="0"/>
              <a:t>‹#›</a:t>
            </a:fld>
            <a:endParaRPr lang="en-US"/>
          </a:p>
        </p:txBody>
      </p:sp>
    </p:spTree>
    <p:extLst>
      <p:ext uri="{BB962C8B-B14F-4D97-AF65-F5344CB8AC3E}">
        <p14:creationId xmlns:p14="http://schemas.microsoft.com/office/powerpoint/2010/main" val="321556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3147F4-E5F7-5042-A102-85540B9F149D}"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9557-9F27-7347-91FF-16A76153BA3A}" type="slidenum">
              <a:rPr lang="en-US" smtClean="0"/>
              <a:t>‹#›</a:t>
            </a:fld>
            <a:endParaRPr lang="en-US"/>
          </a:p>
        </p:txBody>
      </p:sp>
    </p:spTree>
    <p:extLst>
      <p:ext uri="{BB962C8B-B14F-4D97-AF65-F5344CB8AC3E}">
        <p14:creationId xmlns:p14="http://schemas.microsoft.com/office/powerpoint/2010/main" val="420211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3147F4-E5F7-5042-A102-85540B9F149D}"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9557-9F27-7347-91FF-16A76153BA3A}" type="slidenum">
              <a:rPr lang="en-US" smtClean="0"/>
              <a:t>‹#›</a:t>
            </a:fld>
            <a:endParaRPr lang="en-US"/>
          </a:p>
        </p:txBody>
      </p:sp>
    </p:spTree>
    <p:extLst>
      <p:ext uri="{BB962C8B-B14F-4D97-AF65-F5344CB8AC3E}">
        <p14:creationId xmlns:p14="http://schemas.microsoft.com/office/powerpoint/2010/main" val="141517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3147F4-E5F7-5042-A102-85540B9F149D}"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9557-9F27-7347-91FF-16A76153BA3A}" type="slidenum">
              <a:rPr lang="en-US" smtClean="0"/>
              <a:t>‹#›</a:t>
            </a:fld>
            <a:endParaRPr lang="en-US"/>
          </a:p>
        </p:txBody>
      </p:sp>
    </p:spTree>
    <p:extLst>
      <p:ext uri="{BB962C8B-B14F-4D97-AF65-F5344CB8AC3E}">
        <p14:creationId xmlns:p14="http://schemas.microsoft.com/office/powerpoint/2010/main" val="178209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3147F4-E5F7-5042-A102-85540B9F149D}"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E9557-9F27-7347-91FF-16A76153BA3A}" type="slidenum">
              <a:rPr lang="en-US" smtClean="0"/>
              <a:t>‹#›</a:t>
            </a:fld>
            <a:endParaRPr lang="en-US"/>
          </a:p>
        </p:txBody>
      </p:sp>
    </p:spTree>
    <p:extLst>
      <p:ext uri="{BB962C8B-B14F-4D97-AF65-F5344CB8AC3E}">
        <p14:creationId xmlns:p14="http://schemas.microsoft.com/office/powerpoint/2010/main" val="235732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3147F4-E5F7-5042-A102-85540B9F149D}" type="datetimeFigureOut">
              <a:rPr lang="en-US" smtClean="0"/>
              <a:t>7/24/2017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E9557-9F27-7347-91FF-16A76153BA3A}" type="slidenum">
              <a:rPr lang="en-US" smtClean="0"/>
              <a:t>‹#›</a:t>
            </a:fld>
            <a:endParaRPr lang="en-US"/>
          </a:p>
        </p:txBody>
      </p:sp>
    </p:spTree>
    <p:extLst>
      <p:ext uri="{BB962C8B-B14F-4D97-AF65-F5344CB8AC3E}">
        <p14:creationId xmlns:p14="http://schemas.microsoft.com/office/powerpoint/2010/main" val="26177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3147F4-E5F7-5042-A102-85540B9F149D}" type="datetimeFigureOut">
              <a:rPr lang="en-US" smtClean="0"/>
              <a:t>7/24/2017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E9557-9F27-7347-91FF-16A76153BA3A}" type="slidenum">
              <a:rPr lang="en-US" smtClean="0"/>
              <a:t>‹#›</a:t>
            </a:fld>
            <a:endParaRPr lang="en-US"/>
          </a:p>
        </p:txBody>
      </p:sp>
    </p:spTree>
    <p:extLst>
      <p:ext uri="{BB962C8B-B14F-4D97-AF65-F5344CB8AC3E}">
        <p14:creationId xmlns:p14="http://schemas.microsoft.com/office/powerpoint/2010/main" val="239257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147F4-E5F7-5042-A102-85540B9F149D}" type="datetimeFigureOut">
              <a:rPr lang="en-US" smtClean="0"/>
              <a:t>7/24/2017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E9557-9F27-7347-91FF-16A76153BA3A}" type="slidenum">
              <a:rPr lang="en-US" smtClean="0"/>
              <a:t>‹#›</a:t>
            </a:fld>
            <a:endParaRPr lang="en-US"/>
          </a:p>
        </p:txBody>
      </p:sp>
    </p:spTree>
    <p:extLst>
      <p:ext uri="{BB962C8B-B14F-4D97-AF65-F5344CB8AC3E}">
        <p14:creationId xmlns:p14="http://schemas.microsoft.com/office/powerpoint/2010/main" val="360535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147F4-E5F7-5042-A102-85540B9F149D}"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E9557-9F27-7347-91FF-16A76153BA3A}" type="slidenum">
              <a:rPr lang="en-US" smtClean="0"/>
              <a:t>‹#›</a:t>
            </a:fld>
            <a:endParaRPr lang="en-US"/>
          </a:p>
        </p:txBody>
      </p:sp>
    </p:spTree>
    <p:extLst>
      <p:ext uri="{BB962C8B-B14F-4D97-AF65-F5344CB8AC3E}">
        <p14:creationId xmlns:p14="http://schemas.microsoft.com/office/powerpoint/2010/main" val="3460249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147F4-E5F7-5042-A102-85540B9F149D}"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E9557-9F27-7347-91FF-16A76153BA3A}" type="slidenum">
              <a:rPr lang="en-US" smtClean="0"/>
              <a:t>‹#›</a:t>
            </a:fld>
            <a:endParaRPr lang="en-US"/>
          </a:p>
        </p:txBody>
      </p:sp>
    </p:spTree>
    <p:extLst>
      <p:ext uri="{BB962C8B-B14F-4D97-AF65-F5344CB8AC3E}">
        <p14:creationId xmlns:p14="http://schemas.microsoft.com/office/powerpoint/2010/main" val="290015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147F4-E5F7-5042-A102-85540B9F149D}" type="datetimeFigureOut">
              <a:rPr lang="en-US" smtClean="0"/>
              <a:t>7/24/2017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E9557-9F27-7347-91FF-16A76153BA3A}" type="slidenum">
              <a:rPr lang="en-US" smtClean="0"/>
              <a:t>‹#›</a:t>
            </a:fld>
            <a:endParaRPr lang="en-US"/>
          </a:p>
        </p:txBody>
      </p:sp>
    </p:spTree>
    <p:extLst>
      <p:ext uri="{BB962C8B-B14F-4D97-AF65-F5344CB8AC3E}">
        <p14:creationId xmlns:p14="http://schemas.microsoft.com/office/powerpoint/2010/main" val="1017912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hyperlink" Target="https://unstats.un.org/sdgs/iaeg-sdg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https://unstats.un.org/sdgs/"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3447" y="3864282"/>
            <a:ext cx="8208818" cy="2336790"/>
          </a:xfrm>
        </p:spPr>
        <p:txBody>
          <a:bodyPr>
            <a:normAutofit/>
          </a:bodyPr>
          <a:lstStyle/>
          <a:p>
            <a:r>
              <a:rPr lang="en-US" sz="4400" b="1" dirty="0" smtClean="0">
                <a:solidFill>
                  <a:schemeClr val="tx2"/>
                </a:solidFill>
              </a:rPr>
              <a:t>The Global Indicator Framework</a:t>
            </a:r>
            <a:endParaRPr lang="en-US" sz="4400" b="1" dirty="0" smtClean="0">
              <a:solidFill>
                <a:srgbClr val="000090"/>
              </a:solidFill>
            </a:endParaRPr>
          </a:p>
          <a:p>
            <a:pPr algn="l"/>
            <a:endParaRPr lang="en-US" sz="1800" b="1" dirty="0" smtClean="0">
              <a:solidFill>
                <a:srgbClr val="000090"/>
              </a:solidFill>
            </a:endParaRPr>
          </a:p>
          <a:p>
            <a:pPr algn="l"/>
            <a:endParaRPr lang="en-US" sz="1800" b="1" dirty="0">
              <a:solidFill>
                <a:srgbClr val="000090"/>
              </a:solidFill>
            </a:endParaRPr>
          </a:p>
          <a:p>
            <a:r>
              <a:rPr lang="en-US" sz="2800" b="1" dirty="0" smtClean="0">
                <a:solidFill>
                  <a:schemeClr val="tx1"/>
                </a:solidFill>
              </a:rPr>
              <a:t>DA 10 Opening Workshops</a:t>
            </a:r>
          </a:p>
        </p:txBody>
      </p:sp>
      <p:pic>
        <p:nvPicPr>
          <p:cNvPr id="11" name="Picture 10" descr="SDG logo horizont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10" y="1874387"/>
            <a:ext cx="7596909" cy="822483"/>
          </a:xfrm>
          <a:prstGeom prst="rect">
            <a:avLst/>
          </a:prstGeom>
        </p:spPr>
      </p:pic>
    </p:spTree>
    <p:extLst>
      <p:ext uri="{BB962C8B-B14F-4D97-AF65-F5344CB8AC3E}">
        <p14:creationId xmlns:p14="http://schemas.microsoft.com/office/powerpoint/2010/main" val="1303537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143000"/>
            <a:ext cx="8277233" cy="5162115"/>
          </a:xfrm>
          <a:prstGeom prst="rect">
            <a:avLst/>
          </a:prstGeom>
        </p:spPr>
        <p:txBody>
          <a:bodyPr lIns="91436" tIns="45718" rIns="91436" bIns="45718">
            <a:normAutofit/>
          </a:bodyPr>
          <a:lstStyle/>
          <a:p>
            <a:pPr marL="0" indent="0">
              <a:buNone/>
            </a:pPr>
            <a:endParaRPr lang="en-US" sz="3000" b="1" i="1" dirty="0" smtClean="0">
              <a:solidFill>
                <a:srgbClr val="1975BC"/>
              </a:solidFill>
              <a:latin typeface="Lato"/>
            </a:endParaRPr>
          </a:p>
          <a:p>
            <a:pPr marL="0" indent="0">
              <a:buNone/>
            </a:pPr>
            <a:endParaRPr lang="en-US" sz="3000" b="1" i="1" dirty="0">
              <a:solidFill>
                <a:srgbClr val="1975BC"/>
              </a:solidFill>
              <a:latin typeface="Lato"/>
            </a:endParaRPr>
          </a:p>
          <a:p>
            <a:pPr marL="0" indent="0">
              <a:buNone/>
            </a:pPr>
            <a:endParaRPr lang="en-US" sz="3000" b="1" i="1" dirty="0" smtClean="0">
              <a:solidFill>
                <a:srgbClr val="1975BC"/>
              </a:solidFill>
              <a:latin typeface="Lato"/>
            </a:endParaRPr>
          </a:p>
          <a:p>
            <a:pPr marL="0" indent="0">
              <a:buNone/>
            </a:pPr>
            <a:endParaRPr lang="en-US" sz="2400" b="1" dirty="0" smtClean="0">
              <a:solidFill>
                <a:srgbClr val="1975BC"/>
              </a:solidFill>
              <a:latin typeface="Lato"/>
            </a:endParaRPr>
          </a:p>
          <a:p>
            <a:pPr marL="401879" indent="-401879">
              <a:buFont typeface="Arial" panose="020B0604020202020204" pitchFamily="34" charset="0"/>
              <a:buChar char="•"/>
            </a:pPr>
            <a:endParaRPr lang="en-US" sz="2400" b="1" dirty="0" smtClean="0">
              <a:solidFill>
                <a:srgbClr val="1975BC"/>
              </a:solidFill>
              <a:latin typeface="Lato"/>
            </a:endParaRPr>
          </a:p>
          <a:p>
            <a:pPr marL="401879" indent="-401879">
              <a:buFont typeface="Arial" panose="020B0604020202020204" pitchFamily="34" charset="0"/>
              <a:buChar char="•"/>
            </a:pPr>
            <a:endParaRPr lang="en-GB" sz="2400" i="1" dirty="0" smtClean="0">
              <a:solidFill>
                <a:srgbClr val="1975BC"/>
              </a:solidFill>
              <a:latin typeface="Lato"/>
            </a:endParaRPr>
          </a:p>
          <a:p>
            <a:endParaRPr lang="en-US" b="1" dirty="0">
              <a:solidFill>
                <a:srgbClr val="1975BC"/>
              </a:solidFill>
              <a:latin typeface="Lato"/>
            </a:endParaRPr>
          </a:p>
          <a:p>
            <a:pPr marL="457200" lvl="1" indent="0">
              <a:buNone/>
            </a:pPr>
            <a:endParaRPr lang="en-GB" sz="2400" b="1" dirty="0">
              <a:solidFill>
                <a:srgbClr val="1975BC"/>
              </a:solidFill>
              <a:latin typeface="Lato"/>
            </a:endParaRPr>
          </a:p>
        </p:txBody>
      </p:sp>
      <p:sp>
        <p:nvSpPr>
          <p:cNvPr id="6" name="Title 1"/>
          <p:cNvSpPr txBox="1">
            <a:spLocks/>
          </p:cNvSpPr>
          <p:nvPr/>
        </p:nvSpPr>
        <p:spPr>
          <a:xfrm>
            <a:off x="381000" y="990600"/>
            <a:ext cx="8534400" cy="1571470"/>
          </a:xfrm>
          <a:prstGeom prst="rect">
            <a:avLst/>
          </a:prstGeom>
        </p:spPr>
        <p:txBody>
          <a:bodyPr lIns="0" tIns="0" rIns="0" bIns="0" anchor="ctr"/>
          <a:lstStyle>
            <a:lvl1pPr eaLnBrk="1" hangingPunct="1">
              <a:defRPr>
                <a:latin typeface="Lato" pitchFamily="34" charset="0"/>
              </a:defRPr>
            </a:lvl1pPr>
          </a:lstStyle>
          <a:p>
            <a:endParaRPr lang="en-US" sz="3200" b="1" dirty="0">
              <a:solidFill>
                <a:srgbClr val="1975BC"/>
              </a:solidFill>
              <a:latin typeface="Lato"/>
            </a:endParaRPr>
          </a:p>
        </p:txBody>
      </p:sp>
      <p:sp>
        <p:nvSpPr>
          <p:cNvPr id="17" name="TextBox 16"/>
          <p:cNvSpPr txBox="1"/>
          <p:nvPr/>
        </p:nvSpPr>
        <p:spPr>
          <a:xfrm>
            <a:off x="228600" y="1775647"/>
            <a:ext cx="8610600" cy="3884140"/>
          </a:xfrm>
          <a:prstGeom prst="rect">
            <a:avLst/>
          </a:prstGeom>
          <a:noFill/>
        </p:spPr>
        <p:txBody>
          <a:bodyPr wrap="square" rtlCol="0">
            <a:spAutoFit/>
          </a:bodyPr>
          <a:lstStyle/>
          <a:p>
            <a:pPr marL="457200" indent="-457200">
              <a:spcBef>
                <a:spcPct val="20000"/>
              </a:spcBef>
              <a:buFont typeface="Wingdings" panose="05000000000000000000" pitchFamily="2" charset="2"/>
              <a:buChar char="Ø"/>
            </a:pPr>
            <a:r>
              <a:rPr lang="en-US" sz="2800" dirty="0"/>
              <a:t>SDGs are integrated into national development </a:t>
            </a:r>
            <a:r>
              <a:rPr lang="en-US" sz="2800" dirty="0" smtClean="0"/>
              <a:t>plans/frameworks </a:t>
            </a:r>
            <a:r>
              <a:rPr lang="en-US" sz="2800" dirty="0"/>
              <a:t>(“domestication” of SGDs</a:t>
            </a:r>
            <a:r>
              <a:rPr lang="en-US" sz="2800" dirty="0" smtClean="0"/>
              <a:t>)</a:t>
            </a:r>
          </a:p>
          <a:p>
            <a:pPr>
              <a:spcBef>
                <a:spcPct val="20000"/>
              </a:spcBef>
            </a:pPr>
            <a:endParaRPr lang="en-US" sz="2800" dirty="0"/>
          </a:p>
          <a:p>
            <a:pPr marL="457200" indent="-457200">
              <a:spcBef>
                <a:spcPct val="20000"/>
              </a:spcBef>
              <a:buFont typeface="Wingdings" panose="05000000000000000000" pitchFamily="2" charset="2"/>
              <a:buChar char="Ø"/>
            </a:pPr>
            <a:r>
              <a:rPr lang="en-US" sz="2800" dirty="0"/>
              <a:t>Decisions on national indicators are driven by national priorities </a:t>
            </a:r>
            <a:endParaRPr lang="en-US" sz="2800" dirty="0" smtClean="0"/>
          </a:p>
          <a:p>
            <a:pPr>
              <a:spcBef>
                <a:spcPct val="20000"/>
              </a:spcBef>
            </a:pPr>
            <a:endParaRPr lang="en-US" sz="2800" dirty="0"/>
          </a:p>
          <a:p>
            <a:pPr marL="457200" indent="-457200">
              <a:spcBef>
                <a:spcPct val="20000"/>
              </a:spcBef>
              <a:buFont typeface="Wingdings" panose="05000000000000000000" pitchFamily="2" charset="2"/>
              <a:buChar char="Ø"/>
            </a:pPr>
            <a:r>
              <a:rPr lang="en-US" sz="2800" dirty="0"/>
              <a:t>National indicators </a:t>
            </a:r>
            <a:r>
              <a:rPr lang="en-US" sz="2800" dirty="0" smtClean="0"/>
              <a:t>are aligned </a:t>
            </a:r>
            <a:r>
              <a:rPr lang="en-US" sz="2800" dirty="0"/>
              <a:t>with global indicators to the extent possible</a:t>
            </a:r>
          </a:p>
        </p:txBody>
      </p:sp>
      <p:sp>
        <p:nvSpPr>
          <p:cNvPr id="7" name="Title 1"/>
          <p:cNvSpPr txBox="1">
            <a:spLocks/>
          </p:cNvSpPr>
          <p:nvPr/>
        </p:nvSpPr>
        <p:spPr>
          <a:xfrm>
            <a:off x="457200" y="93877"/>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2"/>
                </a:solidFill>
              </a:rPr>
              <a:t>Global indicators are complemented by national and regional indicators</a:t>
            </a:r>
            <a:endParaRPr lang="en-GB" sz="3600" b="1" dirty="0">
              <a:solidFill>
                <a:schemeClr val="tx2"/>
              </a:solidFill>
            </a:endParaRPr>
          </a:p>
        </p:txBody>
      </p:sp>
    </p:spTree>
    <p:extLst>
      <p:ext uri="{BB962C8B-B14F-4D97-AF65-F5344CB8AC3E}">
        <p14:creationId xmlns:p14="http://schemas.microsoft.com/office/powerpoint/2010/main" val="3238444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2186" y="967916"/>
            <a:ext cx="9144000" cy="5191210"/>
          </a:xfrm>
          <a:prstGeom prst="rect">
            <a:avLst/>
          </a:prstGeom>
        </p:spPr>
        <p:txBody>
          <a:bodyPr lIns="91436" tIns="45718" rIns="91436" bIns="45718">
            <a:normAutofit/>
          </a:bodyPr>
          <a:lstStyle/>
          <a:p>
            <a:pPr marL="0" indent="0">
              <a:buNone/>
            </a:pPr>
            <a:endParaRPr lang="en-US" b="1" i="1" dirty="0" smtClean="0">
              <a:solidFill>
                <a:srgbClr val="1975BC"/>
              </a:solidFill>
              <a:latin typeface="Lato"/>
            </a:endParaRPr>
          </a:p>
          <a:p>
            <a:pPr marL="0" indent="0">
              <a:buNone/>
            </a:pPr>
            <a:endParaRPr lang="en-US" sz="2400" b="1" dirty="0" smtClean="0">
              <a:solidFill>
                <a:srgbClr val="1975BC"/>
              </a:solidFill>
              <a:latin typeface="Lato"/>
            </a:endParaRPr>
          </a:p>
          <a:p>
            <a:pPr marL="0" indent="0">
              <a:buNone/>
            </a:pPr>
            <a:endParaRPr lang="en-US" sz="3600" b="1" i="1" dirty="0" smtClean="0">
              <a:solidFill>
                <a:srgbClr val="1975BC"/>
              </a:solidFill>
              <a:latin typeface="Lato"/>
            </a:endParaRPr>
          </a:p>
          <a:p>
            <a:pPr marL="0" indent="0">
              <a:buNone/>
            </a:pPr>
            <a:endParaRPr lang="en-US" sz="3600" b="1" i="1" dirty="0" smtClean="0">
              <a:solidFill>
                <a:srgbClr val="1975BC"/>
              </a:solidFill>
              <a:latin typeface="Lato"/>
            </a:endParaRPr>
          </a:p>
          <a:p>
            <a:pPr marL="0" indent="0">
              <a:buNone/>
            </a:pPr>
            <a:endParaRPr lang="en-US" sz="2400" b="1" dirty="0" smtClean="0">
              <a:solidFill>
                <a:srgbClr val="1975BC"/>
              </a:solidFill>
              <a:latin typeface="Lato"/>
            </a:endParaRPr>
          </a:p>
          <a:p>
            <a:pPr marL="401879" indent="-401879">
              <a:buFont typeface="Arial" panose="020B0604020202020204" pitchFamily="34" charset="0"/>
              <a:buChar char="•"/>
            </a:pPr>
            <a:endParaRPr lang="en-US" sz="2400" b="1" dirty="0" smtClean="0">
              <a:solidFill>
                <a:srgbClr val="1975BC"/>
              </a:solidFill>
              <a:latin typeface="Lato"/>
            </a:endParaRPr>
          </a:p>
          <a:p>
            <a:pPr marL="401879" indent="-401879">
              <a:buFont typeface="Arial" panose="020B0604020202020204" pitchFamily="34" charset="0"/>
              <a:buChar char="•"/>
            </a:pPr>
            <a:endParaRPr lang="en-GB" sz="2400" i="1" dirty="0" smtClean="0">
              <a:solidFill>
                <a:srgbClr val="1975BC"/>
              </a:solidFill>
              <a:latin typeface="Lato"/>
            </a:endParaRPr>
          </a:p>
          <a:p>
            <a:endParaRPr lang="en-US" b="1" dirty="0">
              <a:solidFill>
                <a:srgbClr val="1975BC"/>
              </a:solidFill>
              <a:latin typeface="Lato"/>
            </a:endParaRPr>
          </a:p>
          <a:p>
            <a:pPr marL="457200" lvl="1" indent="0">
              <a:buNone/>
            </a:pPr>
            <a:endParaRPr lang="en-GB" sz="2400" b="1" dirty="0">
              <a:solidFill>
                <a:srgbClr val="1975BC"/>
              </a:solidFill>
              <a:latin typeface="Lato"/>
            </a:endParaRPr>
          </a:p>
        </p:txBody>
      </p:sp>
      <p:sp>
        <p:nvSpPr>
          <p:cNvPr id="6" name="Title 1"/>
          <p:cNvSpPr txBox="1">
            <a:spLocks/>
          </p:cNvSpPr>
          <p:nvPr/>
        </p:nvSpPr>
        <p:spPr>
          <a:xfrm>
            <a:off x="411480" y="990600"/>
            <a:ext cx="8534400" cy="1571470"/>
          </a:xfrm>
          <a:prstGeom prst="rect">
            <a:avLst/>
          </a:prstGeom>
        </p:spPr>
        <p:txBody>
          <a:bodyPr lIns="0" tIns="0" rIns="0" bIns="0" anchor="ctr"/>
          <a:lstStyle>
            <a:lvl1pPr eaLnBrk="1" hangingPunct="1">
              <a:defRPr>
                <a:latin typeface="Lato" pitchFamily="34" charset="0"/>
              </a:defRPr>
            </a:lvl1pPr>
          </a:lstStyle>
          <a:p>
            <a:endParaRPr lang="en-US" sz="3200" b="1" dirty="0">
              <a:solidFill>
                <a:srgbClr val="1975BC"/>
              </a:solidFill>
              <a:latin typeface="Lato"/>
            </a:endParaRPr>
          </a:p>
        </p:txBody>
      </p:sp>
      <p:sp>
        <p:nvSpPr>
          <p:cNvPr id="7" name="Line 13"/>
          <p:cNvSpPr>
            <a:spLocks noChangeShapeType="1"/>
          </p:cNvSpPr>
          <p:nvPr/>
        </p:nvSpPr>
        <p:spPr bwMode="auto">
          <a:xfrm>
            <a:off x="5250107" y="3822502"/>
            <a:ext cx="1441450" cy="0"/>
          </a:xfrm>
          <a:prstGeom prst="line">
            <a:avLst/>
          </a:prstGeom>
          <a:noFill/>
          <a:ln w="28575">
            <a:solidFill>
              <a:srgbClr val="FF990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en-GB"/>
          </a:p>
        </p:txBody>
      </p:sp>
      <p:sp>
        <p:nvSpPr>
          <p:cNvPr id="9" name="Line 19"/>
          <p:cNvSpPr>
            <a:spLocks noChangeShapeType="1"/>
          </p:cNvSpPr>
          <p:nvPr/>
        </p:nvSpPr>
        <p:spPr bwMode="auto">
          <a:xfrm flipV="1">
            <a:off x="3773453" y="2405650"/>
            <a:ext cx="0" cy="407683"/>
          </a:xfrm>
          <a:prstGeom prst="line">
            <a:avLst/>
          </a:prstGeom>
          <a:noFill/>
          <a:ln w="28575">
            <a:solidFill>
              <a:srgbClr val="FF99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en-GB"/>
          </a:p>
        </p:txBody>
      </p:sp>
      <p:sp>
        <p:nvSpPr>
          <p:cNvPr id="10" name="Flowchart: Magnetic Disk 9"/>
          <p:cNvSpPr/>
          <p:nvPr/>
        </p:nvSpPr>
        <p:spPr>
          <a:xfrm>
            <a:off x="2879076" y="5256000"/>
            <a:ext cx="1993802" cy="1345734"/>
          </a:xfrm>
          <a:prstGeom prst="flowChartMagneticDisk">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endParaRPr lang="en-US" altLang="en-US" sz="400" b="1" dirty="0" smtClean="0">
              <a:solidFill>
                <a:schemeClr val="bg1"/>
              </a:solidFill>
            </a:endParaRPr>
          </a:p>
          <a:p>
            <a:pPr algn="ctr">
              <a:spcBef>
                <a:spcPct val="50000"/>
              </a:spcBef>
            </a:pPr>
            <a:r>
              <a:rPr lang="en-US" altLang="en-US" b="1" dirty="0" smtClean="0">
                <a:solidFill>
                  <a:schemeClr val="bg1"/>
                </a:solidFill>
              </a:rPr>
              <a:t>Global SDG Indicator Database (UNSD)</a:t>
            </a:r>
            <a:endParaRPr lang="en-US" altLang="en-US" b="1" dirty="0">
              <a:solidFill>
                <a:schemeClr val="bg1"/>
              </a:solidFill>
            </a:endParaRPr>
          </a:p>
        </p:txBody>
      </p:sp>
      <p:sp>
        <p:nvSpPr>
          <p:cNvPr id="12" name="Flowchart: Magnetic Disk 11"/>
          <p:cNvSpPr/>
          <p:nvPr/>
        </p:nvSpPr>
        <p:spPr>
          <a:xfrm>
            <a:off x="2883500" y="1348028"/>
            <a:ext cx="1828800" cy="885554"/>
          </a:xfrm>
          <a:prstGeom prst="flowChartMagneticDisk">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altLang="en-US" b="1" dirty="0" smtClean="0"/>
              <a:t>Regional </a:t>
            </a:r>
            <a:r>
              <a:rPr lang="en-US" altLang="en-US" b="1" dirty="0"/>
              <a:t>O</a:t>
            </a:r>
            <a:r>
              <a:rPr lang="en-US" altLang="en-US" b="1" dirty="0" smtClean="0"/>
              <a:t>rganizations</a:t>
            </a:r>
            <a:endParaRPr lang="en-US" altLang="en-US" b="1" dirty="0"/>
          </a:p>
        </p:txBody>
      </p:sp>
      <p:sp>
        <p:nvSpPr>
          <p:cNvPr id="16" name="Right Arrow 15"/>
          <p:cNvSpPr/>
          <p:nvPr/>
        </p:nvSpPr>
        <p:spPr>
          <a:xfrm>
            <a:off x="5153522" y="2571459"/>
            <a:ext cx="1835486" cy="116111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b="1" dirty="0"/>
              <a:t>Data and Metadata</a:t>
            </a:r>
            <a:endParaRPr lang="en-GB" sz="1600" b="1" dirty="0"/>
          </a:p>
        </p:txBody>
      </p:sp>
      <p:sp>
        <p:nvSpPr>
          <p:cNvPr id="17" name="Left-Right Arrow 16"/>
          <p:cNvSpPr/>
          <p:nvPr/>
        </p:nvSpPr>
        <p:spPr>
          <a:xfrm>
            <a:off x="4937054" y="3922001"/>
            <a:ext cx="1958595" cy="972486"/>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b="1" dirty="0" smtClean="0"/>
              <a:t>Adjusted, estimated or modelled </a:t>
            </a:r>
            <a:r>
              <a:rPr lang="en-US" sz="1200" b="1" dirty="0"/>
              <a:t>d</a:t>
            </a:r>
            <a:r>
              <a:rPr lang="en-US" sz="1200" b="1" dirty="0" smtClean="0"/>
              <a:t>ata</a:t>
            </a:r>
            <a:endParaRPr lang="en-GB" sz="1200" b="1" dirty="0"/>
          </a:p>
        </p:txBody>
      </p:sp>
      <p:sp>
        <p:nvSpPr>
          <p:cNvPr id="19" name="Title 1"/>
          <p:cNvSpPr txBox="1">
            <a:spLocks/>
          </p:cNvSpPr>
          <p:nvPr/>
        </p:nvSpPr>
        <p:spPr>
          <a:xfrm>
            <a:off x="457200" y="221461"/>
            <a:ext cx="8229600" cy="81260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b="1" dirty="0" smtClean="0"/>
              <a:t>Data Flow in SDG Reporting</a:t>
            </a:r>
            <a:endParaRPr lang="en-GB" sz="3600" b="1" dirty="0"/>
          </a:p>
        </p:txBody>
      </p:sp>
      <p:cxnSp>
        <p:nvCxnSpPr>
          <p:cNvPr id="4" name="Elbow Connector 3"/>
          <p:cNvCxnSpPr/>
          <p:nvPr/>
        </p:nvCxnSpPr>
        <p:spPr>
          <a:xfrm>
            <a:off x="5096883" y="1895003"/>
            <a:ext cx="2835368" cy="737188"/>
          </a:xfrm>
          <a:prstGeom prst="bentConnector3">
            <a:avLst>
              <a:gd name="adj1" fmla="val 100225"/>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24" name="Elbow Connector 23"/>
          <p:cNvCxnSpPr/>
          <p:nvPr/>
        </p:nvCxnSpPr>
        <p:spPr>
          <a:xfrm rot="10800000" flipV="1">
            <a:off x="5235441" y="4459361"/>
            <a:ext cx="2755205" cy="1337281"/>
          </a:xfrm>
          <a:prstGeom prst="bentConnector3">
            <a:avLst>
              <a:gd name="adj1" fmla="val -687"/>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1" name="Flowchart: Magnetic Disk 10"/>
          <p:cNvSpPr/>
          <p:nvPr/>
        </p:nvSpPr>
        <p:spPr>
          <a:xfrm>
            <a:off x="582279" y="5558064"/>
            <a:ext cx="1204641" cy="940532"/>
          </a:xfrm>
          <a:prstGeom prst="flowChartMagneticDisk">
            <a:avLst/>
          </a:prstGeom>
          <a:solidFill>
            <a:schemeClr val="accent1"/>
          </a:solidFill>
          <a:ln>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spcBef>
                <a:spcPct val="50000"/>
              </a:spcBef>
            </a:pPr>
            <a:r>
              <a:rPr lang="en-US" altLang="en-US" b="1" dirty="0" smtClean="0">
                <a:solidFill>
                  <a:schemeClr val="bg1"/>
                </a:solidFill>
              </a:rPr>
              <a:t>Country Data Lab (UNSD)</a:t>
            </a:r>
          </a:p>
          <a:p>
            <a:pPr algn="ctr">
              <a:spcBef>
                <a:spcPct val="50000"/>
              </a:spcBef>
            </a:pPr>
            <a:endParaRPr lang="en-US" altLang="en-US" sz="1200" b="1" dirty="0">
              <a:solidFill>
                <a:schemeClr val="bg1"/>
              </a:solidFill>
            </a:endParaRPr>
          </a:p>
        </p:txBody>
      </p:sp>
      <p:sp>
        <p:nvSpPr>
          <p:cNvPr id="22" name="Oval 21"/>
          <p:cNvSpPr/>
          <p:nvPr/>
        </p:nvSpPr>
        <p:spPr>
          <a:xfrm>
            <a:off x="245460" y="2446884"/>
            <a:ext cx="1239502" cy="615327"/>
          </a:xfrm>
          <a:prstGeom prst="ellipse">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CSOs</a:t>
            </a:r>
            <a:endParaRPr lang="en-US" sz="1400" b="1" dirty="0"/>
          </a:p>
        </p:txBody>
      </p:sp>
      <p:sp>
        <p:nvSpPr>
          <p:cNvPr id="23" name="Oval 22"/>
          <p:cNvSpPr/>
          <p:nvPr/>
        </p:nvSpPr>
        <p:spPr>
          <a:xfrm>
            <a:off x="278779" y="3429610"/>
            <a:ext cx="1249466" cy="614597"/>
          </a:xfrm>
          <a:prstGeom prst="ellipse">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t>Private Sector</a:t>
            </a:r>
            <a:endParaRPr lang="en-US" sz="1500" b="1" dirty="0"/>
          </a:p>
        </p:txBody>
      </p:sp>
      <p:sp>
        <p:nvSpPr>
          <p:cNvPr id="25" name="Oval 24"/>
          <p:cNvSpPr/>
          <p:nvPr/>
        </p:nvSpPr>
        <p:spPr>
          <a:xfrm>
            <a:off x="285407" y="4407600"/>
            <a:ext cx="1295186" cy="575366"/>
          </a:xfrm>
          <a:prstGeom prst="ellipse">
            <a:avLst/>
          </a:prstGeom>
          <a:solidFill>
            <a:schemeClr val="tx2">
              <a:lumMod val="40000"/>
              <a:lumOff val="6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Academia</a:t>
            </a:r>
            <a:endParaRPr lang="en-US" sz="1400" b="1" dirty="0"/>
          </a:p>
        </p:txBody>
      </p:sp>
      <p:cxnSp>
        <p:nvCxnSpPr>
          <p:cNvPr id="27" name="Straight Arrow Connector 26"/>
          <p:cNvCxnSpPr/>
          <p:nvPr/>
        </p:nvCxnSpPr>
        <p:spPr>
          <a:xfrm>
            <a:off x="1644103" y="2908379"/>
            <a:ext cx="584616" cy="307664"/>
          </a:xfrm>
          <a:prstGeom prst="straightConnector1">
            <a:avLst/>
          </a:prstGeom>
          <a:ln>
            <a:solidFill>
              <a:schemeClr val="accent6"/>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1690752" y="3793304"/>
            <a:ext cx="537967" cy="0"/>
          </a:xfrm>
          <a:prstGeom prst="straightConnector1">
            <a:avLst/>
          </a:prstGeom>
          <a:ln>
            <a:solidFill>
              <a:schemeClr val="accent6"/>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1837100" y="4244006"/>
            <a:ext cx="524655" cy="393115"/>
          </a:xfrm>
          <a:prstGeom prst="straightConnector1">
            <a:avLst/>
          </a:prstGeom>
          <a:ln>
            <a:solidFill>
              <a:schemeClr val="accent6"/>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1" name="Flowchart: Magnetic Disk 10"/>
          <p:cNvSpPr/>
          <p:nvPr/>
        </p:nvSpPr>
        <p:spPr>
          <a:xfrm>
            <a:off x="7112987" y="3173377"/>
            <a:ext cx="1807380" cy="1283545"/>
          </a:xfrm>
          <a:prstGeom prst="flowChartMagneticDisk">
            <a:avLst/>
          </a:prstGeom>
          <a:solidFill>
            <a:schemeClr val="accent1"/>
          </a:solidFill>
          <a:ln>
            <a:solidFill>
              <a:schemeClr val="tx1">
                <a:lumMod val="85000"/>
                <a:lumOff val="1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spcBef>
                <a:spcPct val="50000"/>
              </a:spcBef>
            </a:pPr>
            <a:r>
              <a:rPr lang="en-US" altLang="en-US" b="1" dirty="0" smtClean="0">
                <a:solidFill>
                  <a:schemeClr val="bg1"/>
                </a:solidFill>
              </a:rPr>
              <a:t>International Agencies</a:t>
            </a:r>
            <a:endParaRPr lang="en-US" altLang="en-US" b="1" dirty="0">
              <a:solidFill>
                <a:schemeClr val="bg1"/>
              </a:solidFill>
            </a:endParaRPr>
          </a:p>
        </p:txBody>
      </p:sp>
      <p:cxnSp>
        <p:nvCxnSpPr>
          <p:cNvPr id="26" name="Straight Arrow Connector 25"/>
          <p:cNvCxnSpPr/>
          <p:nvPr/>
        </p:nvCxnSpPr>
        <p:spPr>
          <a:xfrm flipH="1">
            <a:off x="2015961" y="4781714"/>
            <a:ext cx="731733" cy="736416"/>
          </a:xfrm>
          <a:prstGeom prst="straightConnector1">
            <a:avLst/>
          </a:prstGeom>
          <a:ln>
            <a:solidFill>
              <a:schemeClr val="accent6"/>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004696" y="5928867"/>
            <a:ext cx="625054" cy="0"/>
          </a:xfrm>
          <a:prstGeom prst="line">
            <a:avLst/>
          </a:prstGeom>
          <a:ln>
            <a:solidFill>
              <a:schemeClr val="accent6"/>
            </a:solidFill>
            <a:prstDash val="sysDot"/>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2608838" y="2957925"/>
            <a:ext cx="2352956" cy="1699849"/>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8" name="Oval 27"/>
          <p:cNvSpPr/>
          <p:nvPr/>
        </p:nvSpPr>
        <p:spPr>
          <a:xfrm>
            <a:off x="3030149" y="3119158"/>
            <a:ext cx="329784" cy="236696"/>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2629750" y="3787158"/>
            <a:ext cx="329784" cy="236696"/>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945039" y="3052572"/>
            <a:ext cx="329784" cy="236696"/>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4566493" y="3793304"/>
            <a:ext cx="329784" cy="236696"/>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631704" y="4355769"/>
            <a:ext cx="329784" cy="236696"/>
          </a:xfrm>
          <a:prstGeom prst="ellipse">
            <a:avLst/>
          </a:prstGeom>
          <a:solidFill>
            <a:schemeClr val="tx2">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3347958" y="3517087"/>
            <a:ext cx="856078" cy="537493"/>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NSO</a:t>
            </a:r>
            <a:endParaRPr lang="en-US" dirty="0"/>
          </a:p>
        </p:txBody>
      </p:sp>
      <p:sp>
        <p:nvSpPr>
          <p:cNvPr id="36" name="TextBox 35"/>
          <p:cNvSpPr txBox="1"/>
          <p:nvPr/>
        </p:nvSpPr>
        <p:spPr>
          <a:xfrm rot="20823013">
            <a:off x="2781688" y="3112183"/>
            <a:ext cx="2307222" cy="1353370"/>
          </a:xfrm>
          <a:prstGeom prst="rect">
            <a:avLst/>
          </a:prstGeom>
          <a:noFill/>
        </p:spPr>
        <p:txBody>
          <a:bodyPr wrap="none" rtlCol="0">
            <a:prstTxWarp prst="textArchDown">
              <a:avLst/>
            </a:prstTxWarp>
            <a:spAutoFit/>
          </a:bodyPr>
          <a:lstStyle/>
          <a:p>
            <a:r>
              <a:rPr lang="en-US" sz="1700" dirty="0" smtClean="0"/>
              <a:t>National Statistical System</a:t>
            </a:r>
            <a:endParaRPr lang="en-US" sz="1700" dirty="0"/>
          </a:p>
        </p:txBody>
      </p:sp>
    </p:spTree>
    <p:extLst>
      <p:ext uri="{BB962C8B-B14F-4D97-AF65-F5344CB8AC3E}">
        <p14:creationId xmlns:p14="http://schemas.microsoft.com/office/powerpoint/2010/main" val="2642552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5950" y="1032386"/>
            <a:ext cx="8463250" cy="6170920"/>
          </a:xfrm>
          <a:prstGeom prst="rect">
            <a:avLst/>
          </a:prstGeom>
          <a:noFill/>
        </p:spPr>
        <p:txBody>
          <a:bodyPr wrap="square" rtlCol="0">
            <a:spAutoFit/>
          </a:bodyPr>
          <a:lstStyle/>
          <a:p>
            <a:r>
              <a:rPr lang="en-GB" sz="2400" b="1" dirty="0" smtClean="0"/>
              <a:t>An agency is referred to as “custodian” when: </a:t>
            </a:r>
          </a:p>
          <a:p>
            <a:pPr marL="342900" indent="-342900">
              <a:spcAft>
                <a:spcPts val="600"/>
              </a:spcAft>
              <a:buFont typeface="Arial" panose="020B0604020202020204" pitchFamily="34" charset="0"/>
              <a:buChar char="•"/>
            </a:pPr>
            <a:r>
              <a:rPr lang="en-GB" sz="2400" dirty="0" smtClean="0"/>
              <a:t>It has an </a:t>
            </a:r>
            <a:r>
              <a:rPr lang="en-GB" sz="2400" dirty="0"/>
              <a:t>existing </a:t>
            </a:r>
            <a:r>
              <a:rPr lang="en-GB" sz="2400" dirty="0" smtClean="0"/>
              <a:t>mandate for the indicator in question and established data reporting mechanisms from countries</a:t>
            </a:r>
            <a:r>
              <a:rPr lang="en-GB" sz="2400" dirty="0"/>
              <a:t>.</a:t>
            </a:r>
            <a:endParaRPr lang="en-GB" sz="2400" dirty="0" smtClean="0"/>
          </a:p>
          <a:p>
            <a:pPr marL="342900" indent="-342900">
              <a:spcAft>
                <a:spcPts val="600"/>
              </a:spcAft>
              <a:buFont typeface="Arial" panose="020B0604020202020204" pitchFamily="34" charset="0"/>
              <a:buChar char="•"/>
            </a:pPr>
            <a:r>
              <a:rPr lang="en-GB" sz="2400" dirty="0" smtClean="0"/>
              <a:t>It does not have an explicit mandate from its intergovernmental process but has a well established data reporting mechanism, recognized by Member States, and clearly identified counterpart in countries’ government agencies.</a:t>
            </a:r>
          </a:p>
          <a:p>
            <a:pPr>
              <a:spcAft>
                <a:spcPts val="600"/>
              </a:spcAft>
            </a:pPr>
            <a:endParaRPr lang="en-GB" sz="2400" b="1" dirty="0" smtClean="0"/>
          </a:p>
          <a:p>
            <a:pPr>
              <a:spcAft>
                <a:spcPts val="600"/>
              </a:spcAft>
            </a:pPr>
            <a:r>
              <a:rPr lang="en-GB" sz="2400" b="1" dirty="0" smtClean="0"/>
              <a:t>Responsibilities include</a:t>
            </a:r>
            <a:r>
              <a:rPr lang="en-GB" sz="2400" dirty="0" smtClean="0"/>
              <a:t>:</a:t>
            </a:r>
          </a:p>
          <a:p>
            <a:pPr marL="342900" indent="-342900">
              <a:spcAft>
                <a:spcPts val="600"/>
              </a:spcAft>
              <a:buFont typeface="Arial" panose="020B0604020202020204" pitchFamily="34" charset="0"/>
              <a:buChar char="•"/>
            </a:pPr>
            <a:r>
              <a:rPr lang="en-GB" sz="2400" dirty="0" smtClean="0"/>
              <a:t>Compiling </a:t>
            </a:r>
            <a:r>
              <a:rPr lang="en-GB" sz="2400" dirty="0"/>
              <a:t>internationally comparable data in the different statistical </a:t>
            </a:r>
            <a:r>
              <a:rPr lang="en-GB" sz="2400" dirty="0" smtClean="0"/>
              <a:t>domains; </a:t>
            </a:r>
          </a:p>
          <a:p>
            <a:pPr marL="342900" indent="-342900">
              <a:spcAft>
                <a:spcPts val="600"/>
              </a:spcAft>
              <a:buFont typeface="Arial" panose="020B0604020202020204" pitchFamily="34" charset="0"/>
              <a:buChar char="•"/>
            </a:pPr>
            <a:r>
              <a:rPr lang="en-GB" sz="2400" dirty="0" smtClean="0"/>
              <a:t>Supporting </a:t>
            </a:r>
            <a:r>
              <a:rPr lang="en-GB" sz="2400" dirty="0"/>
              <a:t>increased adoption and compliance with internationally agreed </a:t>
            </a:r>
            <a:r>
              <a:rPr lang="en-GB" sz="2400" dirty="0" smtClean="0"/>
              <a:t>standards; </a:t>
            </a:r>
            <a:r>
              <a:rPr lang="en-GB" sz="2400" dirty="0"/>
              <a:t>and </a:t>
            </a:r>
            <a:endParaRPr lang="en-GB" sz="2400" dirty="0" smtClean="0"/>
          </a:p>
          <a:p>
            <a:pPr marL="342900" indent="-342900">
              <a:spcAft>
                <a:spcPts val="600"/>
              </a:spcAft>
              <a:buFont typeface="Arial" panose="020B0604020202020204" pitchFamily="34" charset="0"/>
              <a:buChar char="•"/>
            </a:pPr>
            <a:r>
              <a:rPr lang="en-GB" sz="2400" dirty="0" smtClean="0"/>
              <a:t>Strengthening </a:t>
            </a:r>
            <a:r>
              <a:rPr lang="en-GB" sz="2400" dirty="0"/>
              <a:t>national statistical capacity. </a:t>
            </a:r>
            <a:endParaRPr lang="en-GB" sz="2400" dirty="0" smtClean="0"/>
          </a:p>
          <a:p>
            <a:endParaRPr lang="en-US" sz="2400" dirty="0" smtClean="0"/>
          </a:p>
        </p:txBody>
      </p:sp>
      <p:sp>
        <p:nvSpPr>
          <p:cNvPr id="9" name="Rectangle 8"/>
          <p:cNvSpPr/>
          <p:nvPr/>
        </p:nvSpPr>
        <p:spPr>
          <a:xfrm>
            <a:off x="6363089" y="6553200"/>
            <a:ext cx="184731" cy="215444"/>
          </a:xfrm>
          <a:prstGeom prst="rect">
            <a:avLst/>
          </a:prstGeom>
        </p:spPr>
        <p:txBody>
          <a:bodyPr wrap="none">
            <a:spAutoFit/>
          </a:bodyPr>
          <a:lstStyle/>
          <a:p>
            <a:endParaRPr lang="en-GB" sz="800" dirty="0"/>
          </a:p>
        </p:txBody>
      </p:sp>
      <p:sp>
        <p:nvSpPr>
          <p:cNvPr id="8" name="TextBox 7"/>
          <p:cNvSpPr txBox="1"/>
          <p:nvPr/>
        </p:nvSpPr>
        <p:spPr>
          <a:xfrm>
            <a:off x="461011" y="103694"/>
            <a:ext cx="8006771" cy="769441"/>
          </a:xfrm>
          <a:prstGeom prst="rect">
            <a:avLst/>
          </a:prstGeom>
          <a:noFill/>
        </p:spPr>
        <p:txBody>
          <a:bodyPr wrap="square" rtlCol="0">
            <a:spAutoFit/>
          </a:bodyPr>
          <a:lstStyle/>
          <a:p>
            <a:pPr algn="ctr"/>
            <a:r>
              <a:rPr lang="en-US" sz="4400" b="1" dirty="0" smtClean="0">
                <a:solidFill>
                  <a:schemeClr val="tx2"/>
                </a:solidFill>
              </a:rPr>
              <a:t>Data Custodian Agency</a:t>
            </a:r>
            <a:endParaRPr lang="en-US" sz="4400" b="1" dirty="0">
              <a:solidFill>
                <a:schemeClr val="tx2"/>
              </a:solidFill>
            </a:endParaRPr>
          </a:p>
        </p:txBody>
      </p:sp>
    </p:spTree>
    <p:extLst>
      <p:ext uri="{BB962C8B-B14F-4D97-AF65-F5344CB8AC3E}">
        <p14:creationId xmlns:p14="http://schemas.microsoft.com/office/powerpoint/2010/main" val="3763130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143000"/>
            <a:ext cx="8108893" cy="5262979"/>
          </a:xfrm>
          <a:prstGeom prst="rect">
            <a:avLst/>
          </a:prstGeom>
          <a:noFill/>
        </p:spPr>
        <p:txBody>
          <a:bodyPr wrap="square" rtlCol="0">
            <a:spAutoFit/>
          </a:bodyPr>
          <a:lstStyle/>
          <a:p>
            <a:r>
              <a:rPr lang="en-GB" sz="2400" b="1" dirty="0" smtClean="0"/>
              <a:t>Other </a:t>
            </a:r>
            <a:r>
              <a:rPr lang="en-GB" sz="2400" b="1" dirty="0"/>
              <a:t>responsibilities </a:t>
            </a:r>
            <a:r>
              <a:rPr lang="en-GB" sz="2400" dirty="0"/>
              <a:t>of a custodian agency </a:t>
            </a:r>
            <a:r>
              <a:rPr lang="en-GB" sz="2400" dirty="0" smtClean="0"/>
              <a:t>include:</a:t>
            </a:r>
          </a:p>
          <a:p>
            <a:endParaRPr lang="en-GB" sz="2400" dirty="0"/>
          </a:p>
          <a:p>
            <a:pPr marL="342900" indent="-342900">
              <a:buFont typeface="Arial" panose="020B0604020202020204" pitchFamily="34" charset="0"/>
              <a:buChar char="•"/>
            </a:pPr>
            <a:r>
              <a:rPr lang="en-GB" sz="2400" dirty="0"/>
              <a:t>C</a:t>
            </a:r>
            <a:r>
              <a:rPr lang="en-GB" sz="2400" dirty="0" smtClean="0"/>
              <a:t>ommunicating </a:t>
            </a:r>
            <a:r>
              <a:rPr lang="en-GB" sz="2400" dirty="0"/>
              <a:t>and coordinating with national statistical systems in a transparent manner, including on the validation of estimates and data adjustments when these are necessary; </a:t>
            </a:r>
          </a:p>
          <a:p>
            <a:pPr marL="342900" indent="-342900">
              <a:buFont typeface="Arial" panose="020B0604020202020204" pitchFamily="34" charset="0"/>
              <a:buChar char="•"/>
            </a:pPr>
            <a:r>
              <a:rPr lang="en-GB" sz="2400" dirty="0"/>
              <a:t>C</a:t>
            </a:r>
            <a:r>
              <a:rPr lang="en-GB" sz="2400" dirty="0" smtClean="0"/>
              <a:t>ompiling </a:t>
            </a:r>
            <a:r>
              <a:rPr lang="en-GB" sz="2400" dirty="0"/>
              <a:t>the international data series, calculating global and regional aggregates and </a:t>
            </a:r>
            <a:r>
              <a:rPr lang="en-GB" sz="2400" dirty="0" smtClean="0"/>
              <a:t>providing </a:t>
            </a:r>
            <a:r>
              <a:rPr lang="en-GB" sz="2400" dirty="0"/>
              <a:t>them, along with the metadata, to the Statistics Division; </a:t>
            </a:r>
            <a:endParaRPr lang="en-GB" sz="2400" dirty="0" smtClean="0"/>
          </a:p>
          <a:p>
            <a:pPr marL="342900" indent="-342900">
              <a:buFont typeface="Arial" panose="020B0604020202020204" pitchFamily="34" charset="0"/>
              <a:buChar char="•"/>
            </a:pPr>
            <a:r>
              <a:rPr lang="en-GB" sz="2400" dirty="0"/>
              <a:t>P</a:t>
            </a:r>
            <a:r>
              <a:rPr lang="en-GB" sz="2400" dirty="0" smtClean="0"/>
              <a:t>reparing </a:t>
            </a:r>
            <a:r>
              <a:rPr lang="en-GB" sz="2400" dirty="0"/>
              <a:t>the storyline for the annual global progress report; and </a:t>
            </a:r>
            <a:endParaRPr lang="en-GB" sz="2400" dirty="0" smtClean="0"/>
          </a:p>
          <a:p>
            <a:pPr marL="342900" indent="-342900">
              <a:buFont typeface="Arial" panose="020B0604020202020204" pitchFamily="34" charset="0"/>
              <a:buChar char="•"/>
            </a:pPr>
            <a:r>
              <a:rPr lang="en-GB" sz="2400" dirty="0"/>
              <a:t>C</a:t>
            </a:r>
            <a:r>
              <a:rPr lang="en-GB" sz="2400" dirty="0" smtClean="0"/>
              <a:t>oordinating </a:t>
            </a:r>
            <a:r>
              <a:rPr lang="en-GB" sz="2400" dirty="0"/>
              <a:t>on indicator development with national statistical systems, other international agencies and stakeholders. </a:t>
            </a:r>
            <a:endParaRPr lang="en-US" sz="2400" dirty="0"/>
          </a:p>
        </p:txBody>
      </p:sp>
      <p:sp>
        <p:nvSpPr>
          <p:cNvPr id="9" name="Rectangle 8"/>
          <p:cNvSpPr/>
          <p:nvPr/>
        </p:nvSpPr>
        <p:spPr>
          <a:xfrm>
            <a:off x="6363089" y="6553200"/>
            <a:ext cx="184731" cy="215444"/>
          </a:xfrm>
          <a:prstGeom prst="rect">
            <a:avLst/>
          </a:prstGeom>
        </p:spPr>
        <p:txBody>
          <a:bodyPr wrap="none">
            <a:spAutoFit/>
          </a:bodyPr>
          <a:lstStyle/>
          <a:p>
            <a:endParaRPr lang="en-GB" sz="800" dirty="0"/>
          </a:p>
        </p:txBody>
      </p:sp>
      <p:sp>
        <p:nvSpPr>
          <p:cNvPr id="5" name="TextBox 4"/>
          <p:cNvSpPr txBox="1"/>
          <p:nvPr/>
        </p:nvSpPr>
        <p:spPr>
          <a:xfrm>
            <a:off x="461011" y="210024"/>
            <a:ext cx="8006771" cy="769441"/>
          </a:xfrm>
          <a:prstGeom prst="rect">
            <a:avLst/>
          </a:prstGeom>
          <a:noFill/>
        </p:spPr>
        <p:txBody>
          <a:bodyPr wrap="square" rtlCol="0">
            <a:spAutoFit/>
          </a:bodyPr>
          <a:lstStyle/>
          <a:p>
            <a:pPr algn="ctr"/>
            <a:r>
              <a:rPr lang="en-US" sz="4400" b="1" dirty="0" smtClean="0">
                <a:solidFill>
                  <a:schemeClr val="tx2"/>
                </a:solidFill>
              </a:rPr>
              <a:t>Data Custodian Agency</a:t>
            </a:r>
            <a:endParaRPr lang="en-US" sz="4400" b="1" dirty="0">
              <a:solidFill>
                <a:schemeClr val="tx2"/>
              </a:solidFill>
            </a:endParaRPr>
          </a:p>
        </p:txBody>
      </p:sp>
    </p:spTree>
    <p:extLst>
      <p:ext uri="{BB962C8B-B14F-4D97-AF65-F5344CB8AC3E}">
        <p14:creationId xmlns:p14="http://schemas.microsoft.com/office/powerpoint/2010/main" val="4282320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4798" y="1206798"/>
            <a:ext cx="8277233" cy="5162115"/>
          </a:xfrm>
          <a:prstGeom prst="rect">
            <a:avLst/>
          </a:prstGeom>
        </p:spPr>
        <p:txBody>
          <a:bodyPr lIns="91436" tIns="45718" rIns="91436" bIns="45718">
            <a:normAutofit lnSpcReduction="10000"/>
          </a:bodyPr>
          <a:lstStyle/>
          <a:p>
            <a:pPr>
              <a:spcAft>
                <a:spcPts val="600"/>
              </a:spcAft>
              <a:buFont typeface="Arial" panose="020B0604020202020204" pitchFamily="34" charset="0"/>
              <a:buChar char="•"/>
            </a:pPr>
            <a:r>
              <a:rPr lang="en-US" sz="2800" dirty="0"/>
              <a:t>Establish procedures for the review of work plans for Tier III indicators and finalize a mechanism for moving indicators from one tier to another;</a:t>
            </a:r>
          </a:p>
          <a:p>
            <a:pPr>
              <a:spcAft>
                <a:spcPts val="600"/>
              </a:spcAft>
              <a:buFont typeface="Arial" panose="020B0604020202020204" pitchFamily="34" charset="0"/>
              <a:buChar char="•"/>
            </a:pPr>
            <a:r>
              <a:rPr lang="en-US" sz="2800" dirty="0"/>
              <a:t>Start the process of reviewing possible additional indicators </a:t>
            </a:r>
            <a:endParaRPr lang="en-US" sz="2800" dirty="0" smtClean="0"/>
          </a:p>
          <a:p>
            <a:pPr>
              <a:spcAft>
                <a:spcPts val="600"/>
              </a:spcAft>
              <a:buFont typeface="Arial" panose="020B0604020202020204" pitchFamily="34" charset="0"/>
              <a:buChar char="•"/>
            </a:pPr>
            <a:r>
              <a:rPr lang="en-US" sz="2800" dirty="0" smtClean="0"/>
              <a:t>Review </a:t>
            </a:r>
            <a:r>
              <a:rPr lang="en-US" sz="2800" dirty="0"/>
              <a:t>the availability of data for Tier I and Tier II indicators and develop a plan for increasing the data coverage of Tier II indicators with the joint subgroup of the Expert Group and the High-level Group for Partnership, Coordination and Capacity-Building for Statistics for the 2030 Agenda for Sustainable Development;</a:t>
            </a:r>
          </a:p>
          <a:p>
            <a:endParaRPr lang="en-US" sz="2400" b="1" dirty="0" smtClean="0">
              <a:solidFill>
                <a:srgbClr val="2B6DBF"/>
              </a:solidFill>
              <a:latin typeface="Lato"/>
            </a:endParaRPr>
          </a:p>
          <a:p>
            <a:pPr marL="0" indent="0">
              <a:buNone/>
            </a:pPr>
            <a:endParaRPr lang="en-US" sz="3600" b="1" i="1" dirty="0" smtClean="0">
              <a:solidFill>
                <a:srgbClr val="1975BC"/>
              </a:solidFill>
              <a:latin typeface="Lato"/>
            </a:endParaRPr>
          </a:p>
          <a:p>
            <a:pPr marL="0" indent="0">
              <a:buNone/>
            </a:pPr>
            <a:endParaRPr lang="en-US" sz="3600" b="1" i="1" dirty="0" smtClean="0">
              <a:solidFill>
                <a:srgbClr val="1975BC"/>
              </a:solidFill>
              <a:latin typeface="Lato"/>
            </a:endParaRPr>
          </a:p>
          <a:p>
            <a:pPr marL="0" indent="0">
              <a:buNone/>
            </a:pPr>
            <a:endParaRPr lang="en-US" sz="2400" b="1" dirty="0" smtClean="0">
              <a:solidFill>
                <a:srgbClr val="1975BC"/>
              </a:solidFill>
              <a:latin typeface="Lato"/>
            </a:endParaRPr>
          </a:p>
          <a:p>
            <a:pPr marL="401879" indent="-401879">
              <a:buFont typeface="Arial" panose="020B0604020202020204" pitchFamily="34" charset="0"/>
              <a:buChar char="•"/>
            </a:pPr>
            <a:endParaRPr lang="en-US" sz="2400" b="1" dirty="0" smtClean="0">
              <a:solidFill>
                <a:srgbClr val="1975BC"/>
              </a:solidFill>
              <a:latin typeface="Lato"/>
            </a:endParaRPr>
          </a:p>
          <a:p>
            <a:pPr marL="401879" indent="-401879">
              <a:buFont typeface="Arial" panose="020B0604020202020204" pitchFamily="34" charset="0"/>
              <a:buChar char="•"/>
            </a:pPr>
            <a:endParaRPr lang="en-GB" sz="2400" i="1" dirty="0" smtClean="0">
              <a:solidFill>
                <a:srgbClr val="1975BC"/>
              </a:solidFill>
              <a:latin typeface="Lato"/>
            </a:endParaRPr>
          </a:p>
          <a:p>
            <a:endParaRPr lang="en-US" b="1" dirty="0">
              <a:solidFill>
                <a:srgbClr val="1975BC"/>
              </a:solidFill>
              <a:latin typeface="Lato"/>
            </a:endParaRPr>
          </a:p>
          <a:p>
            <a:pPr marL="457200" lvl="1" indent="0">
              <a:buNone/>
            </a:pPr>
            <a:endParaRPr lang="en-GB" sz="2400" b="1" dirty="0">
              <a:solidFill>
                <a:srgbClr val="1975BC"/>
              </a:solidFill>
              <a:latin typeface="Lato"/>
            </a:endParaRPr>
          </a:p>
        </p:txBody>
      </p:sp>
      <p:sp>
        <p:nvSpPr>
          <p:cNvPr id="6" name="Title 1"/>
          <p:cNvSpPr txBox="1">
            <a:spLocks/>
          </p:cNvSpPr>
          <p:nvPr/>
        </p:nvSpPr>
        <p:spPr>
          <a:xfrm>
            <a:off x="381000" y="990600"/>
            <a:ext cx="8534400" cy="1571470"/>
          </a:xfrm>
          <a:prstGeom prst="rect">
            <a:avLst/>
          </a:prstGeom>
        </p:spPr>
        <p:txBody>
          <a:bodyPr lIns="0" tIns="0" rIns="0" bIns="0" anchor="ctr"/>
          <a:lstStyle>
            <a:lvl1pPr eaLnBrk="1" hangingPunct="1">
              <a:defRPr>
                <a:latin typeface="Lato" pitchFamily="34" charset="0"/>
              </a:defRPr>
            </a:lvl1pPr>
          </a:lstStyle>
          <a:p>
            <a:endParaRPr lang="en-US" sz="3200" b="1" dirty="0">
              <a:solidFill>
                <a:srgbClr val="1975BC"/>
              </a:solidFill>
              <a:latin typeface="Lato"/>
            </a:endParaRPr>
          </a:p>
        </p:txBody>
      </p:sp>
      <p:sp>
        <p:nvSpPr>
          <p:cNvPr id="7" name="TextBox 6"/>
          <p:cNvSpPr txBox="1"/>
          <p:nvPr/>
        </p:nvSpPr>
        <p:spPr>
          <a:xfrm>
            <a:off x="492910" y="210024"/>
            <a:ext cx="8197222" cy="707886"/>
          </a:xfrm>
          <a:prstGeom prst="rect">
            <a:avLst/>
          </a:prstGeom>
          <a:noFill/>
        </p:spPr>
        <p:txBody>
          <a:bodyPr wrap="square" rtlCol="0">
            <a:spAutoFit/>
          </a:bodyPr>
          <a:lstStyle/>
          <a:p>
            <a:pPr algn="ctr"/>
            <a:r>
              <a:rPr lang="en-US" sz="4000" b="1" dirty="0" smtClean="0">
                <a:solidFill>
                  <a:schemeClr val="tx2"/>
                </a:solidFill>
              </a:rPr>
              <a:t>IAEG-SDG work </a:t>
            </a:r>
            <a:r>
              <a:rPr lang="en-US" sz="4000" b="1" dirty="0" err="1" smtClean="0">
                <a:solidFill>
                  <a:schemeClr val="tx2"/>
                </a:solidFill>
              </a:rPr>
              <a:t>programme</a:t>
            </a:r>
            <a:r>
              <a:rPr lang="en-US" sz="4000" b="1" dirty="0" smtClean="0">
                <a:solidFill>
                  <a:schemeClr val="tx2"/>
                </a:solidFill>
              </a:rPr>
              <a:t> for 2017</a:t>
            </a:r>
            <a:endParaRPr lang="en-US" sz="4000" b="1" dirty="0">
              <a:solidFill>
                <a:schemeClr val="tx2"/>
              </a:solidFill>
            </a:endParaRPr>
          </a:p>
        </p:txBody>
      </p:sp>
    </p:spTree>
    <p:extLst>
      <p:ext uri="{BB962C8B-B14F-4D97-AF65-F5344CB8AC3E}">
        <p14:creationId xmlns:p14="http://schemas.microsoft.com/office/powerpoint/2010/main" val="162112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53111" y="1589574"/>
            <a:ext cx="8277225" cy="5162550"/>
          </a:xfrm>
          <a:prstGeom prst="rect">
            <a:avLst/>
          </a:prstGeom>
        </p:spPr>
        <p:txBody>
          <a:bodyPr lIns="91436" tIns="45718" rIns="91436" bIns="45718">
            <a:normAutofit/>
          </a:bodyPr>
          <a:lstStyle/>
          <a:p>
            <a:r>
              <a:rPr lang="en-US" sz="2600" dirty="0"/>
              <a:t>Develop further guidance on the issue of data disaggregation;</a:t>
            </a:r>
          </a:p>
          <a:p>
            <a:r>
              <a:rPr lang="en-US" sz="2600" dirty="0"/>
              <a:t>Continue the work of the three working groups, on statistical data and metadata exchange, geospatial information and interlinkages;</a:t>
            </a:r>
          </a:p>
          <a:p>
            <a:r>
              <a:rPr lang="en-US" sz="2600" dirty="0"/>
              <a:t>Hold two meetings, the first in March 28-31 2017 in Ottawa, Canada and the second in the fourth quarter of 2017 (dates to be determined), and continue to interact electronically and through teleconferences, as needed.</a:t>
            </a:r>
          </a:p>
          <a:p>
            <a:endParaRPr lang="en-US" sz="2400" b="1" dirty="0" smtClean="0">
              <a:solidFill>
                <a:srgbClr val="2B6DBF"/>
              </a:solidFill>
              <a:latin typeface="Lato"/>
            </a:endParaRPr>
          </a:p>
          <a:p>
            <a:pPr marL="0" indent="0">
              <a:buNone/>
            </a:pPr>
            <a:endParaRPr lang="en-US" sz="3600" b="1" i="1" dirty="0" smtClean="0">
              <a:solidFill>
                <a:srgbClr val="1975BC"/>
              </a:solidFill>
              <a:latin typeface="Lato"/>
            </a:endParaRPr>
          </a:p>
          <a:p>
            <a:pPr marL="0" indent="0">
              <a:buNone/>
            </a:pPr>
            <a:endParaRPr lang="en-US" sz="3600" b="1" i="1" dirty="0" smtClean="0">
              <a:solidFill>
                <a:srgbClr val="1975BC"/>
              </a:solidFill>
              <a:latin typeface="Lato"/>
            </a:endParaRPr>
          </a:p>
          <a:p>
            <a:pPr marL="0" indent="0">
              <a:buNone/>
            </a:pPr>
            <a:endParaRPr lang="en-US" sz="2400" b="1" dirty="0" smtClean="0">
              <a:solidFill>
                <a:srgbClr val="1975BC"/>
              </a:solidFill>
              <a:latin typeface="Lato"/>
            </a:endParaRPr>
          </a:p>
          <a:p>
            <a:pPr marL="401879" indent="-401879">
              <a:buFont typeface="Arial" panose="020B0604020202020204" pitchFamily="34" charset="0"/>
              <a:buChar char="•"/>
            </a:pPr>
            <a:endParaRPr lang="en-US" sz="2400" b="1" dirty="0" smtClean="0">
              <a:solidFill>
                <a:srgbClr val="1975BC"/>
              </a:solidFill>
              <a:latin typeface="Lato"/>
            </a:endParaRPr>
          </a:p>
          <a:p>
            <a:pPr marL="401879" indent="-401879">
              <a:buFont typeface="Arial" panose="020B0604020202020204" pitchFamily="34" charset="0"/>
              <a:buChar char="•"/>
            </a:pPr>
            <a:endParaRPr lang="en-GB" sz="2400" i="1" dirty="0" smtClean="0">
              <a:solidFill>
                <a:srgbClr val="1975BC"/>
              </a:solidFill>
              <a:latin typeface="Lato"/>
            </a:endParaRPr>
          </a:p>
          <a:p>
            <a:endParaRPr lang="en-US" b="1" dirty="0">
              <a:solidFill>
                <a:srgbClr val="1975BC"/>
              </a:solidFill>
              <a:latin typeface="Lato"/>
            </a:endParaRPr>
          </a:p>
          <a:p>
            <a:pPr marL="457200" lvl="1" indent="0">
              <a:buNone/>
            </a:pPr>
            <a:endParaRPr lang="en-GB" sz="2400" b="1" dirty="0">
              <a:solidFill>
                <a:srgbClr val="1975BC"/>
              </a:solidFill>
              <a:latin typeface="Lato"/>
            </a:endParaRPr>
          </a:p>
        </p:txBody>
      </p:sp>
      <p:sp>
        <p:nvSpPr>
          <p:cNvPr id="6" name="Title 1"/>
          <p:cNvSpPr txBox="1">
            <a:spLocks/>
          </p:cNvSpPr>
          <p:nvPr/>
        </p:nvSpPr>
        <p:spPr>
          <a:xfrm>
            <a:off x="381000" y="990600"/>
            <a:ext cx="8534400" cy="1571470"/>
          </a:xfrm>
          <a:prstGeom prst="rect">
            <a:avLst/>
          </a:prstGeom>
        </p:spPr>
        <p:txBody>
          <a:bodyPr lIns="0" tIns="0" rIns="0" bIns="0" anchor="ctr"/>
          <a:lstStyle>
            <a:lvl1pPr eaLnBrk="1" hangingPunct="1">
              <a:defRPr>
                <a:latin typeface="Lato" pitchFamily="34" charset="0"/>
              </a:defRPr>
            </a:lvl1pPr>
          </a:lstStyle>
          <a:p>
            <a:endParaRPr lang="en-US" sz="3200" b="1" dirty="0">
              <a:solidFill>
                <a:srgbClr val="1975BC"/>
              </a:solidFill>
              <a:latin typeface="Lato"/>
            </a:endParaRPr>
          </a:p>
        </p:txBody>
      </p:sp>
      <p:sp>
        <p:nvSpPr>
          <p:cNvPr id="7" name="TextBox 6"/>
          <p:cNvSpPr txBox="1"/>
          <p:nvPr/>
        </p:nvSpPr>
        <p:spPr>
          <a:xfrm>
            <a:off x="492910" y="210024"/>
            <a:ext cx="8197222" cy="1231106"/>
          </a:xfrm>
          <a:prstGeom prst="rect">
            <a:avLst/>
          </a:prstGeom>
          <a:noFill/>
        </p:spPr>
        <p:txBody>
          <a:bodyPr wrap="square" rtlCol="0">
            <a:spAutoFit/>
          </a:bodyPr>
          <a:lstStyle/>
          <a:p>
            <a:pPr algn="ctr"/>
            <a:r>
              <a:rPr lang="en-US" sz="4000" b="1" dirty="0" smtClean="0">
                <a:solidFill>
                  <a:schemeClr val="tx2"/>
                </a:solidFill>
              </a:rPr>
              <a:t>IAEG-SDG work </a:t>
            </a:r>
            <a:r>
              <a:rPr lang="en-US" sz="4000" b="1" dirty="0" err="1" smtClean="0">
                <a:solidFill>
                  <a:schemeClr val="tx2"/>
                </a:solidFill>
              </a:rPr>
              <a:t>programme</a:t>
            </a:r>
            <a:r>
              <a:rPr lang="en-US" sz="4000" b="1" dirty="0" smtClean="0">
                <a:solidFill>
                  <a:schemeClr val="tx2"/>
                </a:solidFill>
              </a:rPr>
              <a:t> for 2017</a:t>
            </a:r>
          </a:p>
          <a:p>
            <a:pPr algn="ctr"/>
            <a:r>
              <a:rPr lang="en-US" sz="3400" i="1" dirty="0" smtClean="0">
                <a:solidFill>
                  <a:schemeClr val="tx2"/>
                </a:solidFill>
              </a:rPr>
              <a:t>(continued)</a:t>
            </a:r>
            <a:endParaRPr lang="en-US" sz="3400" i="1" dirty="0">
              <a:solidFill>
                <a:schemeClr val="tx2"/>
              </a:solidFill>
            </a:endParaRPr>
          </a:p>
        </p:txBody>
      </p:sp>
    </p:spTree>
    <p:extLst>
      <p:ext uri="{BB962C8B-B14F-4D97-AF65-F5344CB8AC3E}">
        <p14:creationId xmlns:p14="http://schemas.microsoft.com/office/powerpoint/2010/main" val="10837688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143000"/>
            <a:ext cx="8277233" cy="5162115"/>
          </a:xfrm>
          <a:prstGeom prst="rect">
            <a:avLst/>
          </a:prstGeom>
        </p:spPr>
        <p:txBody>
          <a:bodyPr lIns="91436" tIns="45718" rIns="91436" bIns="45718">
            <a:normAutofit/>
          </a:bodyPr>
          <a:lstStyle/>
          <a:p>
            <a:pPr marL="0" indent="0">
              <a:buNone/>
            </a:pPr>
            <a:r>
              <a:rPr lang="en-US" sz="2600" dirty="0"/>
              <a:t>Materials related to the work of the IAEG-SDGs can be found on the website of the group: </a:t>
            </a:r>
          </a:p>
          <a:p>
            <a:pPr marL="0" indent="0">
              <a:buNone/>
            </a:pPr>
            <a:r>
              <a:rPr lang="en-US" sz="2600" dirty="0">
                <a:hlinkClick r:id="rId3"/>
              </a:rPr>
              <a:t>https://unstats.un.org/sdgs/iaeg-sdgs</a:t>
            </a:r>
            <a:r>
              <a:rPr lang="en-US" sz="2600" dirty="0" smtClean="0">
                <a:hlinkClick r:id="rId3"/>
              </a:rPr>
              <a:t>/</a:t>
            </a:r>
            <a:endParaRPr lang="en-US" sz="2600" dirty="0" smtClean="0"/>
          </a:p>
          <a:p>
            <a:pPr marL="0" indent="0">
              <a:buNone/>
            </a:pPr>
            <a:endParaRPr lang="en-US" sz="2600" dirty="0"/>
          </a:p>
          <a:p>
            <a:pPr marL="0" indent="0">
              <a:buNone/>
            </a:pPr>
            <a:r>
              <a:rPr lang="en-US" sz="2600" b="1" dirty="0"/>
              <a:t>Documents on the website include:</a:t>
            </a:r>
          </a:p>
          <a:p>
            <a:r>
              <a:rPr lang="en-US" sz="2600" dirty="0"/>
              <a:t>Terms of reference of the group</a:t>
            </a:r>
          </a:p>
          <a:p>
            <a:r>
              <a:rPr lang="en-US" sz="2600" dirty="0"/>
              <a:t>List of member countries</a:t>
            </a:r>
          </a:p>
          <a:p>
            <a:r>
              <a:rPr lang="en-US" sz="2600" dirty="0"/>
              <a:t>Tier Classification of the Global Indicators</a:t>
            </a:r>
          </a:p>
          <a:p>
            <a:r>
              <a:rPr lang="en-US" sz="2600" dirty="0"/>
              <a:t>Work Plans for Tier III Indicators</a:t>
            </a:r>
          </a:p>
          <a:p>
            <a:r>
              <a:rPr lang="en-US" sz="2600" dirty="0"/>
              <a:t>Information on the three working groups of the IAEG-SDGs: SDMX, Geo-spatial information and interlinkages</a:t>
            </a:r>
          </a:p>
          <a:p>
            <a:pPr marL="0" indent="0">
              <a:buNone/>
            </a:pPr>
            <a:endParaRPr lang="en-US" sz="3600" b="1" i="1" dirty="0" smtClean="0">
              <a:solidFill>
                <a:srgbClr val="1975BC"/>
              </a:solidFill>
              <a:latin typeface="Lato"/>
            </a:endParaRPr>
          </a:p>
          <a:p>
            <a:pPr marL="0" indent="0">
              <a:buNone/>
            </a:pPr>
            <a:endParaRPr lang="en-US" sz="3600" b="1" i="1" dirty="0" smtClean="0">
              <a:solidFill>
                <a:srgbClr val="1975BC"/>
              </a:solidFill>
              <a:latin typeface="Lato"/>
            </a:endParaRPr>
          </a:p>
          <a:p>
            <a:pPr marL="0" indent="0">
              <a:buNone/>
            </a:pPr>
            <a:endParaRPr lang="en-US" sz="2400" b="1" dirty="0" smtClean="0">
              <a:solidFill>
                <a:srgbClr val="1975BC"/>
              </a:solidFill>
              <a:latin typeface="Lato"/>
            </a:endParaRPr>
          </a:p>
          <a:p>
            <a:pPr marL="401879" indent="-401879">
              <a:buFont typeface="Arial" panose="020B0604020202020204" pitchFamily="34" charset="0"/>
              <a:buChar char="•"/>
            </a:pPr>
            <a:endParaRPr lang="en-US" sz="2400" b="1" dirty="0" smtClean="0">
              <a:solidFill>
                <a:srgbClr val="1975BC"/>
              </a:solidFill>
              <a:latin typeface="Lato"/>
            </a:endParaRPr>
          </a:p>
          <a:p>
            <a:pPr marL="401879" indent="-401879">
              <a:buFont typeface="Arial" panose="020B0604020202020204" pitchFamily="34" charset="0"/>
              <a:buChar char="•"/>
            </a:pPr>
            <a:endParaRPr lang="en-GB" sz="2400" i="1" dirty="0" smtClean="0">
              <a:solidFill>
                <a:srgbClr val="1975BC"/>
              </a:solidFill>
              <a:latin typeface="Lato"/>
            </a:endParaRPr>
          </a:p>
          <a:p>
            <a:endParaRPr lang="en-US" b="1" dirty="0">
              <a:solidFill>
                <a:srgbClr val="1975BC"/>
              </a:solidFill>
              <a:latin typeface="Lato"/>
            </a:endParaRPr>
          </a:p>
          <a:p>
            <a:pPr marL="457200" lvl="1" indent="0">
              <a:buNone/>
            </a:pPr>
            <a:endParaRPr lang="en-GB" sz="2400" b="1" dirty="0">
              <a:solidFill>
                <a:srgbClr val="1975BC"/>
              </a:solidFill>
              <a:latin typeface="Lato"/>
            </a:endParaRPr>
          </a:p>
        </p:txBody>
      </p:sp>
      <p:sp>
        <p:nvSpPr>
          <p:cNvPr id="6" name="Title 1"/>
          <p:cNvSpPr txBox="1">
            <a:spLocks/>
          </p:cNvSpPr>
          <p:nvPr/>
        </p:nvSpPr>
        <p:spPr>
          <a:xfrm>
            <a:off x="381000" y="990600"/>
            <a:ext cx="8534400" cy="1571470"/>
          </a:xfrm>
          <a:prstGeom prst="rect">
            <a:avLst/>
          </a:prstGeom>
        </p:spPr>
        <p:txBody>
          <a:bodyPr lIns="0" tIns="0" rIns="0" bIns="0" anchor="ctr"/>
          <a:lstStyle>
            <a:lvl1pPr eaLnBrk="1" hangingPunct="1">
              <a:defRPr>
                <a:latin typeface="Lato" pitchFamily="34" charset="0"/>
              </a:defRPr>
            </a:lvl1pPr>
          </a:lstStyle>
          <a:p>
            <a:endParaRPr lang="en-US" sz="3200" b="1" dirty="0">
              <a:solidFill>
                <a:srgbClr val="1975BC"/>
              </a:solidFill>
              <a:latin typeface="Lato"/>
            </a:endParaRPr>
          </a:p>
        </p:txBody>
      </p:sp>
      <p:sp>
        <p:nvSpPr>
          <p:cNvPr id="7" name="TextBox 6"/>
          <p:cNvSpPr txBox="1"/>
          <p:nvPr/>
        </p:nvSpPr>
        <p:spPr>
          <a:xfrm>
            <a:off x="492910" y="210024"/>
            <a:ext cx="8197222" cy="707886"/>
          </a:xfrm>
          <a:prstGeom prst="rect">
            <a:avLst/>
          </a:prstGeom>
          <a:noFill/>
        </p:spPr>
        <p:txBody>
          <a:bodyPr wrap="square" rtlCol="0">
            <a:spAutoFit/>
          </a:bodyPr>
          <a:lstStyle/>
          <a:p>
            <a:pPr algn="ctr"/>
            <a:r>
              <a:rPr lang="en-US" sz="4000" b="1" dirty="0" smtClean="0">
                <a:solidFill>
                  <a:schemeClr val="tx2"/>
                </a:solidFill>
              </a:rPr>
              <a:t>IAEG-SDG Reference Materials</a:t>
            </a:r>
            <a:endParaRPr lang="en-US" sz="4000" b="1" i="1" dirty="0">
              <a:solidFill>
                <a:schemeClr val="tx2"/>
              </a:solidFill>
            </a:endParaRPr>
          </a:p>
        </p:txBody>
      </p:sp>
    </p:spTree>
    <p:extLst>
      <p:ext uri="{BB962C8B-B14F-4D97-AF65-F5344CB8AC3E}">
        <p14:creationId xmlns:p14="http://schemas.microsoft.com/office/powerpoint/2010/main" val="4233297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DG ring 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51" y="74554"/>
            <a:ext cx="1556330" cy="1556330"/>
          </a:xfrm>
          <a:prstGeom prst="rect">
            <a:avLst/>
          </a:prstGeom>
        </p:spPr>
      </p:pic>
      <p:sp>
        <p:nvSpPr>
          <p:cNvPr id="5" name="TextBox 4"/>
          <p:cNvSpPr txBox="1"/>
          <p:nvPr/>
        </p:nvSpPr>
        <p:spPr>
          <a:xfrm>
            <a:off x="1815876" y="474051"/>
            <a:ext cx="7215909" cy="584775"/>
          </a:xfrm>
          <a:prstGeom prst="rect">
            <a:avLst/>
          </a:prstGeom>
          <a:noFill/>
        </p:spPr>
        <p:txBody>
          <a:bodyPr wrap="square" rtlCol="0">
            <a:spAutoFit/>
          </a:bodyPr>
          <a:lstStyle/>
          <a:p>
            <a:r>
              <a:rPr lang="en-US" sz="3200" b="1" dirty="0">
                <a:solidFill>
                  <a:schemeClr val="tx2"/>
                </a:solidFill>
              </a:rPr>
              <a:t>SDG Website: </a:t>
            </a:r>
            <a:r>
              <a:rPr lang="en-US" sz="2400" b="1" dirty="0">
                <a:solidFill>
                  <a:schemeClr val="tx2"/>
                </a:solidFill>
              </a:rPr>
              <a:t>http://unstats.un.org/sdgs</a:t>
            </a:r>
            <a:r>
              <a:rPr lang="en-US" sz="2400" b="1" dirty="0" smtClean="0">
                <a:solidFill>
                  <a:schemeClr val="tx2"/>
                </a:solidFill>
              </a:rPr>
              <a:t>/</a:t>
            </a:r>
            <a:endParaRPr lang="en-US" sz="2400" b="1" dirty="0">
              <a:solidFill>
                <a:schemeClr val="tx2"/>
              </a:solidFill>
            </a:endParaRPr>
          </a:p>
        </p:txBody>
      </p:sp>
      <p:pic>
        <p:nvPicPr>
          <p:cNvPr id="6" name="Picture 5"/>
          <p:cNvPicPr/>
          <p:nvPr/>
        </p:nvPicPr>
        <p:blipFill>
          <a:blip r:embed="rId3"/>
          <a:stretch>
            <a:fillRect/>
          </a:stretch>
        </p:blipFill>
        <p:spPr>
          <a:xfrm>
            <a:off x="202991" y="1840295"/>
            <a:ext cx="4111553" cy="3562192"/>
          </a:xfrm>
          <a:prstGeom prst="rect">
            <a:avLst/>
          </a:prstGeom>
        </p:spPr>
      </p:pic>
      <p:sp>
        <p:nvSpPr>
          <p:cNvPr id="7" name="TextBox 6"/>
          <p:cNvSpPr txBox="1"/>
          <p:nvPr/>
        </p:nvSpPr>
        <p:spPr>
          <a:xfrm>
            <a:off x="339825" y="5701142"/>
            <a:ext cx="3837883" cy="646331"/>
          </a:xfrm>
          <a:prstGeom prst="rect">
            <a:avLst/>
          </a:prstGeom>
          <a:noFill/>
        </p:spPr>
        <p:txBody>
          <a:bodyPr wrap="square" rtlCol="0">
            <a:spAutoFit/>
          </a:bodyPr>
          <a:lstStyle/>
          <a:p>
            <a:pPr marL="285750" indent="-285750">
              <a:buFont typeface="Wingdings" charset="2"/>
              <a:buChar char="Ø"/>
            </a:pPr>
            <a:r>
              <a:rPr lang="en-US" b="1" dirty="0" smtClean="0">
                <a:solidFill>
                  <a:schemeClr val="tx2"/>
                </a:solidFill>
              </a:rPr>
              <a:t>Explore the Report</a:t>
            </a:r>
            <a:r>
              <a:rPr lang="en-US" dirty="0" smtClean="0">
                <a:solidFill>
                  <a:schemeClr val="tx2"/>
                </a:solidFill>
              </a:rPr>
              <a:t> with interactive charts and graphs for every Goal</a:t>
            </a:r>
            <a:endParaRPr lang="en-US" dirty="0">
              <a:solidFill>
                <a:schemeClr val="tx2"/>
              </a:solidFill>
            </a:endParaRPr>
          </a:p>
        </p:txBody>
      </p:sp>
      <p:pic>
        <p:nvPicPr>
          <p:cNvPr id="8" name="Picture 7"/>
          <p:cNvPicPr/>
          <p:nvPr/>
        </p:nvPicPr>
        <p:blipFill>
          <a:blip r:embed="rId4"/>
          <a:stretch>
            <a:fillRect/>
          </a:stretch>
        </p:blipFill>
        <p:spPr>
          <a:xfrm>
            <a:off x="4653635" y="1554040"/>
            <a:ext cx="4360999" cy="3821793"/>
          </a:xfrm>
          <a:prstGeom prst="rect">
            <a:avLst/>
          </a:prstGeom>
        </p:spPr>
      </p:pic>
      <p:sp>
        <p:nvSpPr>
          <p:cNvPr id="9" name="TextBox 8"/>
          <p:cNvSpPr txBox="1"/>
          <p:nvPr/>
        </p:nvSpPr>
        <p:spPr>
          <a:xfrm>
            <a:off x="5303456" y="5701143"/>
            <a:ext cx="3061355" cy="646331"/>
          </a:xfrm>
          <a:prstGeom prst="rect">
            <a:avLst/>
          </a:prstGeom>
          <a:noFill/>
        </p:spPr>
        <p:txBody>
          <a:bodyPr wrap="square" rtlCol="0">
            <a:spAutoFit/>
          </a:bodyPr>
          <a:lstStyle/>
          <a:p>
            <a:pPr marL="285750" indent="-285750">
              <a:buFont typeface="Wingdings" charset="2"/>
              <a:buChar char="Ø"/>
            </a:pPr>
            <a:r>
              <a:rPr lang="en-US" dirty="0" smtClean="0">
                <a:solidFill>
                  <a:schemeClr val="tx2"/>
                </a:solidFill>
              </a:rPr>
              <a:t>Charts and graphs link to </a:t>
            </a:r>
            <a:r>
              <a:rPr lang="en-US" b="1" dirty="0" smtClean="0">
                <a:solidFill>
                  <a:schemeClr val="tx2"/>
                </a:solidFill>
              </a:rPr>
              <a:t>data for direct download</a:t>
            </a:r>
          </a:p>
        </p:txBody>
      </p:sp>
    </p:spTree>
    <p:extLst>
      <p:ext uri="{BB962C8B-B14F-4D97-AF65-F5344CB8AC3E}">
        <p14:creationId xmlns:p14="http://schemas.microsoft.com/office/powerpoint/2010/main" val="2329839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5876" y="474051"/>
            <a:ext cx="7215909" cy="584775"/>
          </a:xfrm>
          <a:prstGeom prst="rect">
            <a:avLst/>
          </a:prstGeom>
          <a:noFill/>
        </p:spPr>
        <p:txBody>
          <a:bodyPr wrap="square" rtlCol="0">
            <a:spAutoFit/>
          </a:bodyPr>
          <a:lstStyle/>
          <a:p>
            <a:r>
              <a:rPr lang="en-US" sz="3200" b="1" dirty="0">
                <a:solidFill>
                  <a:schemeClr val="tx2"/>
                </a:solidFill>
              </a:rPr>
              <a:t>SDG Website: </a:t>
            </a:r>
            <a:r>
              <a:rPr lang="en-US" sz="2400" b="1" dirty="0">
                <a:solidFill>
                  <a:schemeClr val="tx2"/>
                </a:solidFill>
              </a:rPr>
              <a:t>http://unstats.un.org/sdgs</a:t>
            </a:r>
            <a:r>
              <a:rPr lang="en-US" sz="2400" b="1" dirty="0" smtClean="0">
                <a:solidFill>
                  <a:schemeClr val="tx2"/>
                </a:solidFill>
              </a:rPr>
              <a:t>/</a:t>
            </a:r>
            <a:endParaRPr lang="en-US" sz="2400" b="1" dirty="0">
              <a:solidFill>
                <a:schemeClr val="tx2"/>
              </a:solidFill>
            </a:endParaRPr>
          </a:p>
        </p:txBody>
      </p:sp>
      <p:sp>
        <p:nvSpPr>
          <p:cNvPr id="7" name="TextBox 6"/>
          <p:cNvSpPr txBox="1"/>
          <p:nvPr/>
        </p:nvSpPr>
        <p:spPr>
          <a:xfrm>
            <a:off x="607214" y="5868983"/>
            <a:ext cx="3599719" cy="646331"/>
          </a:xfrm>
          <a:prstGeom prst="rect">
            <a:avLst/>
          </a:prstGeom>
          <a:noFill/>
        </p:spPr>
        <p:txBody>
          <a:bodyPr wrap="square" rtlCol="0">
            <a:spAutoFit/>
          </a:bodyPr>
          <a:lstStyle/>
          <a:p>
            <a:pPr marL="285750" indent="-285750">
              <a:buFont typeface="Wingdings" charset="2"/>
              <a:buChar char="Ø"/>
            </a:pPr>
            <a:r>
              <a:rPr lang="en-US" b="1" dirty="0" smtClean="0">
                <a:solidFill>
                  <a:schemeClr val="tx2"/>
                </a:solidFill>
              </a:rPr>
              <a:t>SDG Indicators Global Database </a:t>
            </a:r>
            <a:r>
              <a:rPr lang="en-US" dirty="0" smtClean="0">
                <a:solidFill>
                  <a:schemeClr val="tx2"/>
                </a:solidFill>
              </a:rPr>
              <a:t>with country-level data</a:t>
            </a:r>
            <a:endParaRPr lang="en-US" dirty="0">
              <a:solidFill>
                <a:schemeClr val="tx2"/>
              </a:solidFill>
            </a:endParaRPr>
          </a:p>
        </p:txBody>
      </p:sp>
      <p:sp>
        <p:nvSpPr>
          <p:cNvPr id="9" name="TextBox 8"/>
          <p:cNvSpPr txBox="1"/>
          <p:nvPr/>
        </p:nvSpPr>
        <p:spPr>
          <a:xfrm>
            <a:off x="5585495" y="5870664"/>
            <a:ext cx="2777560" cy="369332"/>
          </a:xfrm>
          <a:prstGeom prst="rect">
            <a:avLst/>
          </a:prstGeom>
          <a:noFill/>
        </p:spPr>
        <p:txBody>
          <a:bodyPr wrap="square" rtlCol="0">
            <a:spAutoFit/>
          </a:bodyPr>
          <a:lstStyle/>
          <a:p>
            <a:pPr marL="285750" indent="-285750">
              <a:buFont typeface="Wingdings" charset="2"/>
              <a:buChar char="Ø"/>
            </a:pPr>
            <a:r>
              <a:rPr lang="en-US" b="1" dirty="0" smtClean="0">
                <a:solidFill>
                  <a:schemeClr val="tx2"/>
                </a:solidFill>
              </a:rPr>
              <a:t>SDG Indicator Metadata</a:t>
            </a:r>
            <a:endParaRPr lang="en-US" dirty="0" smtClean="0">
              <a:solidFill>
                <a:schemeClr val="tx2"/>
              </a:solidFill>
            </a:endParaRPr>
          </a:p>
        </p:txBody>
      </p:sp>
      <p:pic>
        <p:nvPicPr>
          <p:cNvPr id="11" name="Picture 10"/>
          <p:cNvPicPr/>
          <p:nvPr/>
        </p:nvPicPr>
        <p:blipFill>
          <a:blip r:embed="rId3"/>
          <a:stretch>
            <a:fillRect/>
          </a:stretch>
        </p:blipFill>
        <p:spPr>
          <a:xfrm>
            <a:off x="4814768" y="1577613"/>
            <a:ext cx="4121572" cy="3606946"/>
          </a:xfrm>
          <a:prstGeom prst="rect">
            <a:avLst/>
          </a:prstGeom>
        </p:spPr>
      </p:pic>
      <p:pic>
        <p:nvPicPr>
          <p:cNvPr id="12" name="Picture 11"/>
          <p:cNvPicPr/>
          <p:nvPr/>
        </p:nvPicPr>
        <p:blipFill>
          <a:blip r:embed="rId4"/>
          <a:stretch>
            <a:fillRect/>
          </a:stretch>
        </p:blipFill>
        <p:spPr>
          <a:xfrm>
            <a:off x="348113" y="1524347"/>
            <a:ext cx="4117923" cy="4138453"/>
          </a:xfrm>
          <a:prstGeom prst="rect">
            <a:avLst/>
          </a:prstGeom>
        </p:spPr>
      </p:pic>
      <p:pic>
        <p:nvPicPr>
          <p:cNvPr id="4" name="Picture 3" descr="SDG ring larg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851" y="74554"/>
            <a:ext cx="1556330" cy="1556330"/>
          </a:xfrm>
          <a:prstGeom prst="rect">
            <a:avLst/>
          </a:prstGeom>
        </p:spPr>
      </p:pic>
    </p:spTree>
    <p:extLst>
      <p:ext uri="{BB962C8B-B14F-4D97-AF65-F5344CB8AC3E}">
        <p14:creationId xmlns:p14="http://schemas.microsoft.com/office/powerpoint/2010/main" val="2830911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DG logo horizont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908" y="6057923"/>
            <a:ext cx="4721080" cy="511130"/>
          </a:xfrm>
          <a:prstGeom prst="rect">
            <a:avLst/>
          </a:prstGeom>
        </p:spPr>
      </p:pic>
      <p:sp>
        <p:nvSpPr>
          <p:cNvPr id="6" name="TextBox 5"/>
          <p:cNvSpPr txBox="1"/>
          <p:nvPr/>
        </p:nvSpPr>
        <p:spPr>
          <a:xfrm>
            <a:off x="3727098" y="2766776"/>
            <a:ext cx="1508618" cy="461665"/>
          </a:xfrm>
          <a:prstGeom prst="rect">
            <a:avLst/>
          </a:prstGeom>
          <a:noFill/>
        </p:spPr>
        <p:txBody>
          <a:bodyPr wrap="none" rtlCol="0">
            <a:spAutoFit/>
          </a:bodyPr>
          <a:lstStyle/>
          <a:p>
            <a:r>
              <a:rPr lang="en-US" sz="2400" b="1" dirty="0" smtClean="0">
                <a:solidFill>
                  <a:schemeClr val="tx2"/>
                </a:solidFill>
              </a:rPr>
              <a:t>Thank you</a:t>
            </a:r>
          </a:p>
        </p:txBody>
      </p:sp>
      <p:sp>
        <p:nvSpPr>
          <p:cNvPr id="4" name="TextBox 3"/>
          <p:cNvSpPr txBox="1"/>
          <p:nvPr/>
        </p:nvSpPr>
        <p:spPr>
          <a:xfrm>
            <a:off x="2643489" y="3876106"/>
            <a:ext cx="3726982" cy="830997"/>
          </a:xfrm>
          <a:prstGeom prst="rect">
            <a:avLst/>
          </a:prstGeom>
          <a:noFill/>
        </p:spPr>
        <p:txBody>
          <a:bodyPr wrap="none" rtlCol="0">
            <a:spAutoFit/>
          </a:bodyPr>
          <a:lstStyle/>
          <a:p>
            <a:pPr algn="ctr"/>
            <a:r>
              <a:rPr lang="en-US" sz="2400" b="1" dirty="0">
                <a:solidFill>
                  <a:schemeClr val="tx2"/>
                </a:solidFill>
              </a:rPr>
              <a:t>SDGs website: </a:t>
            </a:r>
            <a:endParaRPr lang="en-US" sz="2400" b="1" dirty="0" smtClean="0">
              <a:solidFill>
                <a:schemeClr val="tx2"/>
              </a:solidFill>
            </a:endParaRPr>
          </a:p>
          <a:p>
            <a:pPr algn="ctr"/>
            <a:r>
              <a:rPr lang="en-US" sz="2400" dirty="0" smtClean="0">
                <a:solidFill>
                  <a:schemeClr val="tx2"/>
                </a:solidFill>
                <a:hlinkClick r:id="rId3"/>
              </a:rPr>
              <a:t>https</a:t>
            </a:r>
            <a:r>
              <a:rPr lang="en-US" sz="2400" dirty="0">
                <a:solidFill>
                  <a:schemeClr val="tx2"/>
                </a:solidFill>
                <a:hlinkClick r:id="rId3"/>
              </a:rPr>
              <a:t>://unstats.un.org/sdgs/</a:t>
            </a:r>
            <a:endParaRPr lang="en-US" sz="2400" b="1" dirty="0" smtClean="0">
              <a:solidFill>
                <a:schemeClr val="tx2"/>
              </a:solidFill>
            </a:endParaRPr>
          </a:p>
        </p:txBody>
      </p:sp>
    </p:spTree>
    <p:extLst>
      <p:ext uri="{BB962C8B-B14F-4D97-AF65-F5344CB8AC3E}">
        <p14:creationId xmlns:p14="http://schemas.microsoft.com/office/powerpoint/2010/main" val="2594247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Outline</a:t>
            </a:r>
            <a:endParaRPr lang="en-US" b="1" dirty="0">
              <a:solidFill>
                <a:schemeClr val="tx2"/>
              </a:solidFill>
            </a:endParaRPr>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smtClean="0"/>
              <a:t>Indicator Framework Mandate</a:t>
            </a:r>
          </a:p>
          <a:p>
            <a:pPr>
              <a:lnSpc>
                <a:spcPct val="120000"/>
              </a:lnSpc>
            </a:pPr>
            <a:r>
              <a:rPr lang="en-US" dirty="0" smtClean="0"/>
              <a:t>Inter-agency and Expert Group on Sustainable Development Goal Indicators (IAEG-SDGs) </a:t>
            </a:r>
          </a:p>
          <a:p>
            <a:pPr>
              <a:lnSpc>
                <a:spcPct val="120000"/>
              </a:lnSpc>
            </a:pPr>
            <a:r>
              <a:rPr lang="en-US" dirty="0" smtClean="0"/>
              <a:t>The Global </a:t>
            </a:r>
            <a:r>
              <a:rPr lang="en-US" dirty="0"/>
              <a:t>Indicator </a:t>
            </a:r>
            <a:r>
              <a:rPr lang="en-US" dirty="0" smtClean="0"/>
              <a:t>Framework</a:t>
            </a:r>
          </a:p>
          <a:p>
            <a:pPr>
              <a:lnSpc>
                <a:spcPct val="120000"/>
              </a:lnSpc>
            </a:pPr>
            <a:r>
              <a:rPr lang="en-US" dirty="0" smtClean="0"/>
              <a:t>Follow-up and reviews of the global indicators</a:t>
            </a:r>
          </a:p>
          <a:p>
            <a:pPr>
              <a:lnSpc>
                <a:spcPct val="120000"/>
              </a:lnSpc>
            </a:pPr>
            <a:r>
              <a:rPr lang="en-US" dirty="0" smtClean="0"/>
              <a:t>Relationship between global, regional and national indicators</a:t>
            </a:r>
          </a:p>
          <a:p>
            <a:pPr>
              <a:lnSpc>
                <a:spcPct val="120000"/>
              </a:lnSpc>
            </a:pPr>
            <a:r>
              <a:rPr lang="en-US" dirty="0" smtClean="0"/>
              <a:t>Data custodian agencies</a:t>
            </a:r>
          </a:p>
          <a:p>
            <a:pPr>
              <a:lnSpc>
                <a:spcPct val="120000"/>
              </a:lnSpc>
            </a:pPr>
            <a:r>
              <a:rPr lang="en-US" dirty="0" smtClean="0"/>
              <a:t>IAEG-SDG work </a:t>
            </a:r>
            <a:r>
              <a:rPr lang="en-US" dirty="0" err="1" smtClean="0"/>
              <a:t>programme</a:t>
            </a:r>
            <a:r>
              <a:rPr lang="en-US" dirty="0" smtClean="0"/>
              <a:t> for 2017</a:t>
            </a:r>
          </a:p>
          <a:p>
            <a:pPr>
              <a:lnSpc>
                <a:spcPct val="120000"/>
              </a:lnSpc>
            </a:pPr>
            <a:r>
              <a:rPr lang="en-US" dirty="0" smtClean="0"/>
              <a:t>IAEG-SDG reference materials</a:t>
            </a:r>
            <a:endParaRPr lang="en-GB" dirty="0"/>
          </a:p>
        </p:txBody>
      </p:sp>
      <p:pic>
        <p:nvPicPr>
          <p:cNvPr id="4" name="Picture 3" descr="SDG ring 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3764" y="5484206"/>
            <a:ext cx="1262647" cy="1262647"/>
          </a:xfrm>
          <a:prstGeom prst="rect">
            <a:avLst/>
          </a:prstGeom>
        </p:spPr>
      </p:pic>
    </p:spTree>
    <p:extLst>
      <p:ext uri="{BB962C8B-B14F-4D97-AF65-F5344CB8AC3E}">
        <p14:creationId xmlns:p14="http://schemas.microsoft.com/office/powerpoint/2010/main" val="2360050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Indicator Framework Mandate</a:t>
            </a:r>
            <a:endParaRPr lang="en-GB" b="1" dirty="0">
              <a:solidFill>
                <a:schemeClr val="tx2"/>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Agenda 2030 (A/Res/70/1) mandate for the global indicator framework:</a:t>
            </a:r>
          </a:p>
          <a:p>
            <a:pPr marL="0" indent="0">
              <a:buNone/>
            </a:pPr>
            <a:endParaRPr lang="en-US" b="1" dirty="0"/>
          </a:p>
          <a:p>
            <a:pPr marL="0" indent="0">
              <a:lnSpc>
                <a:spcPct val="120000"/>
              </a:lnSpc>
              <a:buNone/>
            </a:pPr>
            <a:r>
              <a:rPr lang="en-US" b="1" dirty="0" smtClean="0">
                <a:solidFill>
                  <a:schemeClr val="tx2"/>
                </a:solidFill>
              </a:rPr>
              <a:t>Para 75</a:t>
            </a:r>
            <a:r>
              <a:rPr lang="en-US" b="1" dirty="0">
                <a:solidFill>
                  <a:schemeClr val="tx2"/>
                </a:solidFill>
              </a:rPr>
              <a:t>. </a:t>
            </a:r>
            <a:r>
              <a:rPr lang="en-US" i="1" dirty="0"/>
              <a:t>The Goals and targets will be followed up and reviewed using </a:t>
            </a:r>
            <a:r>
              <a:rPr lang="en-US" b="1" i="1" dirty="0"/>
              <a:t>a set of </a:t>
            </a:r>
            <a:r>
              <a:rPr lang="en-US" b="1" i="1" dirty="0" smtClean="0"/>
              <a:t>global indicators</a:t>
            </a:r>
            <a:r>
              <a:rPr lang="en-US" i="1" dirty="0"/>
              <a:t>. These will be complemented by indicators at the regional and </a:t>
            </a:r>
            <a:r>
              <a:rPr lang="en-US" i="1" dirty="0" smtClean="0"/>
              <a:t>national levels </a:t>
            </a:r>
            <a:r>
              <a:rPr lang="en-US" i="1" dirty="0"/>
              <a:t>which will be developed by Member States, </a:t>
            </a:r>
            <a:r>
              <a:rPr lang="en-US" i="1" dirty="0" smtClean="0"/>
              <a:t>… </a:t>
            </a:r>
            <a:r>
              <a:rPr lang="en-US" i="1" dirty="0"/>
              <a:t>The global indicator </a:t>
            </a:r>
            <a:r>
              <a:rPr lang="en-US" i="1" dirty="0" smtClean="0"/>
              <a:t>framework, to </a:t>
            </a:r>
            <a:r>
              <a:rPr lang="en-US" b="1" i="1" dirty="0"/>
              <a:t>be developed by the Inter-Agency and Expert Group on Sustainable </a:t>
            </a:r>
            <a:r>
              <a:rPr lang="en-US" b="1" i="1" dirty="0" smtClean="0"/>
              <a:t>Development Goal </a:t>
            </a:r>
            <a:r>
              <a:rPr lang="en-US" b="1" i="1" dirty="0"/>
              <a:t>Indicators</a:t>
            </a:r>
            <a:r>
              <a:rPr lang="en-US" i="1" dirty="0"/>
              <a:t>, will be agreed by the Statistical Commission </a:t>
            </a:r>
            <a:r>
              <a:rPr lang="en-US" i="1" dirty="0" smtClean="0"/>
              <a:t>…</a:t>
            </a:r>
            <a:endParaRPr lang="en-GB" i="1" dirty="0"/>
          </a:p>
        </p:txBody>
      </p:sp>
    </p:spTree>
    <p:extLst>
      <p:ext uri="{BB962C8B-B14F-4D97-AF65-F5344CB8AC3E}">
        <p14:creationId xmlns:p14="http://schemas.microsoft.com/office/powerpoint/2010/main" val="3511197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1010" y="210024"/>
            <a:ext cx="8006771" cy="1015663"/>
          </a:xfrm>
          <a:prstGeom prst="rect">
            <a:avLst/>
          </a:prstGeom>
          <a:noFill/>
        </p:spPr>
        <p:txBody>
          <a:bodyPr wrap="square" rtlCol="0">
            <a:spAutoFit/>
          </a:bodyPr>
          <a:lstStyle/>
          <a:p>
            <a:pPr algn="ctr"/>
            <a:r>
              <a:rPr lang="en-US" sz="3000" b="1" dirty="0" smtClean="0">
                <a:solidFill>
                  <a:schemeClr val="tx2"/>
                </a:solidFill>
              </a:rPr>
              <a:t>Inter-agency and Expert Group on Sustainable Development Goal Indicators (IAEG-SDGs)</a:t>
            </a:r>
            <a:endParaRPr lang="en-US" sz="3000" b="1" dirty="0">
              <a:solidFill>
                <a:schemeClr val="tx2"/>
              </a:solidFill>
            </a:endParaRPr>
          </a:p>
        </p:txBody>
      </p:sp>
      <p:sp>
        <p:nvSpPr>
          <p:cNvPr id="9" name="Rectangle 8"/>
          <p:cNvSpPr/>
          <p:nvPr/>
        </p:nvSpPr>
        <p:spPr>
          <a:xfrm>
            <a:off x="6363089" y="6553200"/>
            <a:ext cx="184731" cy="215444"/>
          </a:xfrm>
          <a:prstGeom prst="rect">
            <a:avLst/>
          </a:prstGeom>
        </p:spPr>
        <p:txBody>
          <a:bodyPr wrap="none">
            <a:spAutoFit/>
          </a:bodyPr>
          <a:lstStyle/>
          <a:p>
            <a:endParaRPr lang="en-GB" sz="800" dirty="0"/>
          </a:p>
        </p:txBody>
      </p:sp>
      <p:sp>
        <p:nvSpPr>
          <p:cNvPr id="6" name="Content Placeholder 2"/>
          <p:cNvSpPr>
            <a:spLocks noGrp="1"/>
          </p:cNvSpPr>
          <p:nvPr>
            <p:ph idx="4294967295"/>
          </p:nvPr>
        </p:nvSpPr>
        <p:spPr>
          <a:xfrm>
            <a:off x="497955" y="1401725"/>
            <a:ext cx="8277233" cy="5162115"/>
          </a:xfrm>
          <a:prstGeom prst="rect">
            <a:avLst/>
          </a:prstGeom>
        </p:spPr>
        <p:txBody>
          <a:bodyPr lIns="91436" tIns="45718" rIns="91436" bIns="45718">
            <a:normAutofit fontScale="92500"/>
          </a:bodyPr>
          <a:lstStyle/>
          <a:p>
            <a:pPr marL="0" indent="0">
              <a:buNone/>
            </a:pPr>
            <a:r>
              <a:rPr lang="en-US" sz="2600" b="1" dirty="0"/>
              <a:t>The </a:t>
            </a:r>
            <a:r>
              <a:rPr lang="en-US" sz="2600" b="1" dirty="0" smtClean="0"/>
              <a:t>IAEG-SDGs </a:t>
            </a:r>
            <a:r>
              <a:rPr lang="en-US" sz="2600" b="1" dirty="0"/>
              <a:t>was tasked </a:t>
            </a:r>
            <a:r>
              <a:rPr lang="en-US" sz="2600" b="1" dirty="0" smtClean="0"/>
              <a:t>with:</a:t>
            </a:r>
          </a:p>
          <a:p>
            <a:pPr>
              <a:buFont typeface="Arial" panose="020B0604020202020204" pitchFamily="34" charset="0"/>
              <a:buChar char="•"/>
            </a:pPr>
            <a:r>
              <a:rPr lang="en-US" sz="2600" dirty="0" smtClean="0"/>
              <a:t>Developing </a:t>
            </a:r>
            <a:r>
              <a:rPr lang="en-US" sz="2600" dirty="0"/>
              <a:t>the global indicator framework </a:t>
            </a:r>
            <a:endParaRPr lang="en-US" sz="2600" dirty="0" smtClean="0"/>
          </a:p>
          <a:p>
            <a:pPr>
              <a:buFont typeface="Arial" panose="020B0604020202020204" pitchFamily="34" charset="0"/>
              <a:buChar char="•"/>
            </a:pPr>
            <a:r>
              <a:rPr lang="en-US" sz="2600" dirty="0" smtClean="0"/>
              <a:t>Providing </a:t>
            </a:r>
            <a:r>
              <a:rPr lang="en-US" sz="2600" dirty="0"/>
              <a:t>technical support for </a:t>
            </a:r>
            <a:r>
              <a:rPr lang="en-US" sz="2600" dirty="0" smtClean="0"/>
              <a:t>implementation </a:t>
            </a:r>
            <a:endParaRPr lang="en-US" sz="2600" dirty="0"/>
          </a:p>
          <a:p>
            <a:pPr>
              <a:buFont typeface="Arial" panose="020B0604020202020204" pitchFamily="34" charset="0"/>
              <a:buChar char="•"/>
            </a:pPr>
            <a:r>
              <a:rPr lang="en-US" sz="2600" dirty="0" smtClean="0"/>
              <a:t>Regularly </a:t>
            </a:r>
            <a:r>
              <a:rPr lang="en-US" sz="2600" dirty="0"/>
              <a:t>reviewing methodological developments, </a:t>
            </a:r>
            <a:r>
              <a:rPr lang="en-US" sz="2600" dirty="0" smtClean="0"/>
              <a:t>the indicators </a:t>
            </a:r>
            <a:r>
              <a:rPr lang="en-US" sz="2600" dirty="0"/>
              <a:t>and their </a:t>
            </a:r>
            <a:r>
              <a:rPr lang="en-US" sz="2600" dirty="0" smtClean="0"/>
              <a:t>metadata</a:t>
            </a:r>
            <a:endParaRPr lang="en-US" sz="2600" dirty="0"/>
          </a:p>
          <a:p>
            <a:pPr>
              <a:buFont typeface="Arial" panose="020B0604020202020204" pitchFamily="34" charset="0"/>
              <a:buChar char="•"/>
            </a:pPr>
            <a:r>
              <a:rPr lang="en-US" sz="2600" dirty="0" smtClean="0"/>
              <a:t>Regularly </a:t>
            </a:r>
            <a:r>
              <a:rPr lang="en-US" sz="2600" dirty="0"/>
              <a:t>reviewing capacity-building </a:t>
            </a:r>
            <a:r>
              <a:rPr lang="en-US" sz="2600" dirty="0" smtClean="0"/>
              <a:t>activities</a:t>
            </a:r>
            <a:endParaRPr lang="en-US" sz="2600" dirty="0"/>
          </a:p>
          <a:p>
            <a:pPr marL="0" indent="0">
              <a:buNone/>
            </a:pPr>
            <a:endParaRPr lang="en-US" sz="2600" b="1" dirty="0"/>
          </a:p>
          <a:p>
            <a:pPr marL="0" indent="0">
              <a:buNone/>
            </a:pPr>
            <a:r>
              <a:rPr lang="en-US" sz="2600" b="1" dirty="0"/>
              <a:t>Composition of </a:t>
            </a:r>
            <a:r>
              <a:rPr lang="en-US" sz="2600" b="1" dirty="0" smtClean="0"/>
              <a:t>the IAEG-SDGs:</a:t>
            </a:r>
            <a:endParaRPr lang="en-US" sz="2600" b="1" dirty="0"/>
          </a:p>
          <a:p>
            <a:r>
              <a:rPr lang="en-US" sz="2600" b="1" dirty="0" smtClean="0"/>
              <a:t>27</a:t>
            </a:r>
            <a:r>
              <a:rPr lang="en-US" sz="2600" dirty="0" smtClean="0"/>
              <a:t> </a:t>
            </a:r>
            <a:r>
              <a:rPr lang="en-US" sz="2600" dirty="0"/>
              <a:t>representatives of national statistical </a:t>
            </a:r>
            <a:r>
              <a:rPr lang="en-US" sz="2600" dirty="0" smtClean="0"/>
              <a:t>offices </a:t>
            </a:r>
            <a:r>
              <a:rPr lang="en-US" sz="2600" dirty="0"/>
              <a:t>(plus the Chair of the Statistical Commission as ex-officio member)</a:t>
            </a:r>
            <a:r>
              <a:rPr lang="en-US" sz="2600" dirty="0" smtClean="0"/>
              <a:t> </a:t>
            </a:r>
            <a:r>
              <a:rPr lang="en-US" sz="2600" dirty="0"/>
              <a:t>and include, as observers, other member states, representatives of regional commissions, and regional and international </a:t>
            </a:r>
            <a:r>
              <a:rPr lang="en-US" sz="2600" dirty="0" smtClean="0"/>
              <a:t>agencies</a:t>
            </a:r>
            <a:endParaRPr lang="en-US" sz="2600" dirty="0"/>
          </a:p>
          <a:p>
            <a:pPr marL="0" indent="0">
              <a:buNone/>
            </a:pPr>
            <a:endParaRPr lang="en-US" sz="3600" b="1" i="1" dirty="0" smtClean="0">
              <a:solidFill>
                <a:srgbClr val="1975BC"/>
              </a:solidFill>
              <a:latin typeface="Lato"/>
            </a:endParaRPr>
          </a:p>
          <a:p>
            <a:pPr marL="0" indent="0">
              <a:buNone/>
            </a:pPr>
            <a:endParaRPr lang="en-US" sz="3600" b="1" i="1" dirty="0" smtClean="0">
              <a:solidFill>
                <a:srgbClr val="1975BC"/>
              </a:solidFill>
              <a:latin typeface="Lato"/>
            </a:endParaRPr>
          </a:p>
          <a:p>
            <a:pPr marL="0" indent="0">
              <a:buNone/>
            </a:pPr>
            <a:endParaRPr lang="en-US" sz="2400" b="1" dirty="0" smtClean="0">
              <a:solidFill>
                <a:srgbClr val="1975BC"/>
              </a:solidFill>
              <a:latin typeface="Lato"/>
            </a:endParaRPr>
          </a:p>
          <a:p>
            <a:pPr marL="401879" indent="-401879">
              <a:buFont typeface="Arial" panose="020B0604020202020204" pitchFamily="34" charset="0"/>
              <a:buChar char="•"/>
            </a:pPr>
            <a:endParaRPr lang="en-US" sz="2400" b="1" dirty="0" smtClean="0">
              <a:solidFill>
                <a:srgbClr val="1975BC"/>
              </a:solidFill>
              <a:latin typeface="Lato"/>
            </a:endParaRPr>
          </a:p>
          <a:p>
            <a:pPr marL="401879" indent="-401879">
              <a:buFont typeface="Arial" panose="020B0604020202020204" pitchFamily="34" charset="0"/>
              <a:buChar char="•"/>
            </a:pPr>
            <a:endParaRPr lang="en-GB" sz="2400" i="1" dirty="0" smtClean="0">
              <a:solidFill>
                <a:srgbClr val="1975BC"/>
              </a:solidFill>
              <a:latin typeface="Lato"/>
            </a:endParaRPr>
          </a:p>
          <a:p>
            <a:endParaRPr lang="en-US" b="1" dirty="0">
              <a:solidFill>
                <a:srgbClr val="1975BC"/>
              </a:solidFill>
              <a:latin typeface="Lato"/>
            </a:endParaRPr>
          </a:p>
          <a:p>
            <a:pPr marL="457200" lvl="1" indent="0">
              <a:buNone/>
            </a:pPr>
            <a:endParaRPr lang="en-GB" sz="2400" b="1" dirty="0">
              <a:solidFill>
                <a:srgbClr val="1975BC"/>
              </a:solidFill>
              <a:latin typeface="Lato"/>
            </a:endParaRPr>
          </a:p>
        </p:txBody>
      </p:sp>
    </p:spTree>
    <p:extLst>
      <p:ext uri="{BB962C8B-B14F-4D97-AF65-F5344CB8AC3E}">
        <p14:creationId xmlns:p14="http://schemas.microsoft.com/office/powerpoint/2010/main" val="1484892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1011" y="210024"/>
            <a:ext cx="8006771" cy="769441"/>
          </a:xfrm>
          <a:prstGeom prst="rect">
            <a:avLst/>
          </a:prstGeom>
          <a:noFill/>
        </p:spPr>
        <p:txBody>
          <a:bodyPr wrap="square" rtlCol="0">
            <a:spAutoFit/>
          </a:bodyPr>
          <a:lstStyle/>
          <a:p>
            <a:r>
              <a:rPr lang="en-US" sz="4400" b="1" dirty="0" smtClean="0">
                <a:solidFill>
                  <a:schemeClr val="tx2"/>
                </a:solidFill>
              </a:rPr>
              <a:t>The Global Indicator Framework</a:t>
            </a:r>
            <a:endParaRPr lang="en-US" sz="4400" b="1" dirty="0">
              <a:solidFill>
                <a:schemeClr val="tx2"/>
              </a:solidFill>
            </a:endParaRPr>
          </a:p>
        </p:txBody>
      </p:sp>
      <p:sp>
        <p:nvSpPr>
          <p:cNvPr id="7" name="TextBox 6"/>
          <p:cNvSpPr txBox="1"/>
          <p:nvPr/>
        </p:nvSpPr>
        <p:spPr>
          <a:xfrm>
            <a:off x="530140" y="1036567"/>
            <a:ext cx="7937642" cy="4985980"/>
          </a:xfrm>
          <a:prstGeom prst="rect">
            <a:avLst/>
          </a:prstGeom>
          <a:noFill/>
        </p:spPr>
        <p:txBody>
          <a:bodyPr wrap="square" rtlCol="0">
            <a:spAutoFit/>
          </a:bodyPr>
          <a:lstStyle/>
          <a:p>
            <a:r>
              <a:rPr lang="en-US" sz="2800" b="1" dirty="0"/>
              <a:t>The Global Indicator </a:t>
            </a:r>
            <a:r>
              <a:rPr lang="en-US" sz="2800" b="1" dirty="0" smtClean="0"/>
              <a:t>Framework </a:t>
            </a:r>
            <a:r>
              <a:rPr lang="en-US" sz="2800" b="1" dirty="0"/>
              <a:t>for the SDGs </a:t>
            </a:r>
            <a:r>
              <a:rPr lang="en-US" sz="2800" b="1" dirty="0" smtClean="0"/>
              <a:t>was developed by the IAEG-SDGs in an open and transparent</a:t>
            </a:r>
            <a:r>
              <a:rPr lang="en-US" sz="2800" b="1" dirty="0"/>
              <a:t> </a:t>
            </a:r>
            <a:r>
              <a:rPr lang="en-US" sz="2800" b="1" dirty="0" smtClean="0"/>
              <a:t>manner involving all stakeholders  </a:t>
            </a:r>
          </a:p>
          <a:p>
            <a:endParaRPr lang="en-US" b="1" dirty="0" smtClean="0"/>
          </a:p>
          <a:p>
            <a:pPr marL="285750" indent="-285750">
              <a:buFont typeface="Wingdings" panose="05000000000000000000" pitchFamily="2" charset="2"/>
              <a:buChar char="Ø"/>
            </a:pPr>
            <a:r>
              <a:rPr lang="en-US" sz="2400" dirty="0"/>
              <a:t>Between June 2015 and February 2016, the Expert Group developed the initial set of global </a:t>
            </a:r>
            <a:r>
              <a:rPr lang="en-US" sz="2400" dirty="0" smtClean="0"/>
              <a:t>indicators, and then submitted them to </a:t>
            </a:r>
            <a:r>
              <a:rPr lang="en-US" sz="2400" dirty="0"/>
              <a:t>UNSC 47 in March 2016.</a:t>
            </a:r>
            <a:endParaRPr lang="en-US" sz="2400" dirty="0" smtClean="0"/>
          </a:p>
          <a:p>
            <a:r>
              <a:rPr lang="en-US" sz="2400" dirty="0" smtClean="0"/>
              <a:t> </a:t>
            </a:r>
          </a:p>
          <a:p>
            <a:pPr marL="285750" indent="-285750">
              <a:buFont typeface="Wingdings" panose="05000000000000000000" pitchFamily="2" charset="2"/>
              <a:buChar char="Ø"/>
            </a:pPr>
            <a:r>
              <a:rPr lang="en-US" sz="2400" dirty="0" smtClean="0"/>
              <a:t>The UNSC, in </a:t>
            </a:r>
            <a:r>
              <a:rPr lang="en-US" sz="2400" dirty="0"/>
              <a:t>its decision 47/101, agreed, as a practical starting point, with the proposed global indicator framework for the Goals and targets of the 2030 Agenda for Sustainable Development, subject to future technical refinement. </a:t>
            </a:r>
          </a:p>
        </p:txBody>
      </p:sp>
    </p:spTree>
    <p:extLst>
      <p:ext uri="{BB962C8B-B14F-4D97-AF65-F5344CB8AC3E}">
        <p14:creationId xmlns:p14="http://schemas.microsoft.com/office/powerpoint/2010/main" val="1596694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1011" y="210024"/>
            <a:ext cx="8006771" cy="769441"/>
          </a:xfrm>
          <a:prstGeom prst="rect">
            <a:avLst/>
          </a:prstGeom>
          <a:noFill/>
        </p:spPr>
        <p:txBody>
          <a:bodyPr wrap="square" rtlCol="0">
            <a:spAutoFit/>
          </a:bodyPr>
          <a:lstStyle/>
          <a:p>
            <a:r>
              <a:rPr lang="en-US" sz="4400" b="1" dirty="0" smtClean="0">
                <a:solidFill>
                  <a:schemeClr val="tx2"/>
                </a:solidFill>
              </a:rPr>
              <a:t>The Global Indicator Framework</a:t>
            </a:r>
            <a:endParaRPr lang="en-US" sz="4400" b="1" dirty="0">
              <a:solidFill>
                <a:schemeClr val="tx2"/>
              </a:solidFill>
            </a:endParaRPr>
          </a:p>
        </p:txBody>
      </p:sp>
      <p:sp>
        <p:nvSpPr>
          <p:cNvPr id="7" name="TextBox 6"/>
          <p:cNvSpPr txBox="1"/>
          <p:nvPr/>
        </p:nvSpPr>
        <p:spPr>
          <a:xfrm>
            <a:off x="530140" y="1050431"/>
            <a:ext cx="7937642" cy="6093976"/>
          </a:xfrm>
          <a:prstGeom prst="rect">
            <a:avLst/>
          </a:prstGeom>
          <a:noFill/>
        </p:spPr>
        <p:txBody>
          <a:bodyPr wrap="square" rtlCol="0">
            <a:spAutoFit/>
          </a:bodyPr>
          <a:lstStyle/>
          <a:p>
            <a:r>
              <a:rPr lang="en-US" sz="2800" b="1" dirty="0"/>
              <a:t>The Global Indicator </a:t>
            </a:r>
            <a:r>
              <a:rPr lang="en-US" sz="2800" b="1" dirty="0" smtClean="0"/>
              <a:t>Framework </a:t>
            </a:r>
            <a:r>
              <a:rPr lang="en-US" sz="2800" b="1" dirty="0"/>
              <a:t>for the SDGs </a:t>
            </a:r>
            <a:r>
              <a:rPr lang="en-US" sz="2800" b="1" dirty="0" smtClean="0"/>
              <a:t>was then adopted </a:t>
            </a:r>
            <a:r>
              <a:rPr lang="en-US" sz="2800" b="1" dirty="0"/>
              <a:t>by the UN Statistical Commission at its 48th </a:t>
            </a:r>
            <a:r>
              <a:rPr lang="en-US" sz="2800" b="1" dirty="0" smtClean="0"/>
              <a:t>session in March 2017</a:t>
            </a:r>
          </a:p>
          <a:p>
            <a:endParaRPr lang="en-US" sz="2400" dirty="0"/>
          </a:p>
          <a:p>
            <a:pPr marL="285750" indent="-285750">
              <a:buFont typeface="Wingdings" panose="05000000000000000000" pitchFamily="2" charset="2"/>
              <a:buChar char="Ø"/>
            </a:pPr>
            <a:r>
              <a:rPr lang="en-GB" sz="2200" dirty="0"/>
              <a:t>Agreed with the revised global indicator framework for the Goals and targets of the 2030 Agenda for Sustainable Development, including refinements on several </a:t>
            </a:r>
            <a:r>
              <a:rPr lang="en-GB" sz="2200" dirty="0" smtClean="0"/>
              <a:t>indicators.</a:t>
            </a:r>
          </a:p>
          <a:p>
            <a:endParaRPr lang="en-US" sz="2200" dirty="0" smtClean="0"/>
          </a:p>
          <a:p>
            <a:pPr marL="285750" indent="-285750">
              <a:buFont typeface="Wingdings" panose="05000000000000000000" pitchFamily="2" charset="2"/>
              <a:buChar char="Ø"/>
            </a:pPr>
            <a:r>
              <a:rPr lang="en-US" sz="2200" dirty="0" smtClean="0"/>
              <a:t>Draft resolution, including the global indicator framework, </a:t>
            </a:r>
            <a:r>
              <a:rPr lang="en-US" sz="2200" dirty="0"/>
              <a:t>adopted by the </a:t>
            </a:r>
            <a:r>
              <a:rPr lang="en-US" sz="2200" dirty="0" smtClean="0"/>
              <a:t>Statistical Commission at UNSC 48th session will </a:t>
            </a:r>
            <a:r>
              <a:rPr lang="en-US" sz="2200" dirty="0"/>
              <a:t>be proposed to ECOSOC and the GA for </a:t>
            </a:r>
            <a:r>
              <a:rPr lang="en-US" sz="2200" dirty="0" smtClean="0"/>
              <a:t>adoption, in line with existing mandates.</a:t>
            </a:r>
          </a:p>
          <a:p>
            <a:endParaRPr lang="en-US" sz="2200" dirty="0" smtClean="0"/>
          </a:p>
          <a:p>
            <a:pPr marL="285750" indent="-285750">
              <a:buFont typeface="Wingdings" panose="05000000000000000000" pitchFamily="2" charset="2"/>
              <a:buChar char="Ø"/>
            </a:pPr>
            <a:r>
              <a:rPr lang="en-US" sz="2200" dirty="0" smtClean="0"/>
              <a:t> The global indicators  </a:t>
            </a:r>
            <a:r>
              <a:rPr lang="en-US" sz="2200" dirty="0"/>
              <a:t>will be yearly refined and comprehensively reviewed by the </a:t>
            </a:r>
            <a:r>
              <a:rPr lang="en-US" sz="2200" dirty="0" smtClean="0"/>
              <a:t>UNSC 51st session in </a:t>
            </a:r>
            <a:r>
              <a:rPr lang="en-US" sz="2200" dirty="0"/>
              <a:t>2020 and its </a:t>
            </a:r>
            <a:r>
              <a:rPr lang="en-US" sz="2200" dirty="0" smtClean="0"/>
              <a:t>56th session </a:t>
            </a:r>
            <a:r>
              <a:rPr lang="en-US" sz="2200" dirty="0"/>
              <a:t>in </a:t>
            </a:r>
            <a:r>
              <a:rPr lang="en-US" sz="2200" dirty="0" smtClean="0"/>
              <a:t>2025.</a:t>
            </a:r>
            <a:endParaRPr lang="en-US" sz="2200" dirty="0"/>
          </a:p>
          <a:p>
            <a:endParaRPr lang="en-US" dirty="0">
              <a:solidFill>
                <a:srgbClr val="000090"/>
              </a:solidFill>
            </a:endParaRPr>
          </a:p>
        </p:txBody>
      </p:sp>
    </p:spTree>
    <p:extLst>
      <p:ext uri="{BB962C8B-B14F-4D97-AF65-F5344CB8AC3E}">
        <p14:creationId xmlns:p14="http://schemas.microsoft.com/office/powerpoint/2010/main" val="158246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7969" y="1196083"/>
            <a:ext cx="8108893" cy="4616648"/>
          </a:xfrm>
          <a:prstGeom prst="rect">
            <a:avLst/>
          </a:prstGeom>
          <a:noFill/>
        </p:spPr>
        <p:txBody>
          <a:bodyPr wrap="square" rtlCol="0">
            <a:spAutoFit/>
          </a:bodyPr>
          <a:lstStyle/>
          <a:p>
            <a:r>
              <a:rPr lang="en-US" sz="2000" b="1" dirty="0"/>
              <a:t>The agreed global indicator framework, including refinements, contains </a:t>
            </a:r>
            <a:r>
              <a:rPr lang="en-US" sz="2000" b="1" dirty="0">
                <a:solidFill>
                  <a:schemeClr val="tx2"/>
                </a:solidFill>
              </a:rPr>
              <a:t>232</a:t>
            </a:r>
            <a:r>
              <a:rPr lang="en-US" sz="2000" b="1" dirty="0"/>
              <a:t> </a:t>
            </a:r>
            <a:r>
              <a:rPr lang="en-US" sz="2000" b="1" dirty="0" smtClean="0"/>
              <a:t>unique indicators</a:t>
            </a:r>
            <a:r>
              <a:rPr lang="en-US" sz="2000" b="1" dirty="0"/>
              <a:t>, addressing each and every one of the Goals and targets of the 2030 Agenda for Sustainable Development. </a:t>
            </a:r>
          </a:p>
          <a:p>
            <a:endParaRPr lang="en-US" b="1" dirty="0" smtClean="0"/>
          </a:p>
          <a:p>
            <a:endParaRPr lang="en-US" b="1" dirty="0"/>
          </a:p>
          <a:p>
            <a:r>
              <a:rPr lang="en-US" b="1" dirty="0"/>
              <a:t>A tier system for </a:t>
            </a:r>
            <a:r>
              <a:rPr lang="en-US" b="1" dirty="0" smtClean="0"/>
              <a:t>the SDG </a:t>
            </a:r>
            <a:r>
              <a:rPr lang="en-US" b="1" dirty="0"/>
              <a:t>indicators </a:t>
            </a:r>
            <a:r>
              <a:rPr lang="en-US" b="1" dirty="0" smtClean="0"/>
              <a:t>was developed for </a:t>
            </a:r>
            <a:r>
              <a:rPr lang="en-US" b="1" dirty="0"/>
              <a:t>the implementation:</a:t>
            </a:r>
          </a:p>
          <a:p>
            <a:endParaRPr lang="en-US" b="1" dirty="0"/>
          </a:p>
          <a:p>
            <a:pPr marL="285750" indent="-285750">
              <a:buFont typeface="Wingdings" panose="05000000000000000000" pitchFamily="2" charset="2"/>
              <a:buChar char="Ø"/>
            </a:pPr>
            <a:r>
              <a:rPr lang="en-US" b="1" dirty="0">
                <a:solidFill>
                  <a:schemeClr val="tx2"/>
                </a:solidFill>
              </a:rPr>
              <a:t>Tier I: </a:t>
            </a:r>
            <a:r>
              <a:rPr lang="en-US" dirty="0"/>
              <a:t>indicator is conceptually clear, established methodology and standards are available and data are regularly produced by </a:t>
            </a:r>
            <a:r>
              <a:rPr lang="en-US" dirty="0" smtClean="0"/>
              <a:t>countries</a:t>
            </a:r>
            <a:r>
              <a:rPr lang="en-US" dirty="0"/>
              <a:t>.</a:t>
            </a:r>
            <a:endParaRPr lang="en-US" dirty="0" smtClean="0"/>
          </a:p>
          <a:p>
            <a:endParaRPr lang="en-US" dirty="0" smtClean="0"/>
          </a:p>
          <a:p>
            <a:pPr marL="285750" indent="-285750">
              <a:buFont typeface="Wingdings" panose="05000000000000000000" pitchFamily="2" charset="2"/>
              <a:buChar char="Ø"/>
            </a:pPr>
            <a:r>
              <a:rPr lang="en-US" b="1" dirty="0" smtClean="0">
                <a:solidFill>
                  <a:schemeClr val="tx2"/>
                </a:solidFill>
              </a:rPr>
              <a:t>Tier </a:t>
            </a:r>
            <a:r>
              <a:rPr lang="en-US" b="1" dirty="0">
                <a:solidFill>
                  <a:schemeClr val="tx2"/>
                </a:solidFill>
              </a:rPr>
              <a:t>II: </a:t>
            </a:r>
            <a:r>
              <a:rPr lang="en-US" dirty="0"/>
              <a:t>indicator is conceptually clear, established methodology and standards are available but data are not regularly produced by </a:t>
            </a:r>
            <a:r>
              <a:rPr lang="en-US" dirty="0" smtClean="0"/>
              <a:t>countries.</a:t>
            </a:r>
          </a:p>
          <a:p>
            <a:endParaRPr lang="en-US" dirty="0" smtClean="0"/>
          </a:p>
          <a:p>
            <a:pPr marL="285750" indent="-285750">
              <a:buFont typeface="Wingdings" panose="05000000000000000000" pitchFamily="2" charset="2"/>
              <a:buChar char="Ø"/>
            </a:pPr>
            <a:r>
              <a:rPr lang="en-US" b="1" dirty="0" smtClean="0">
                <a:solidFill>
                  <a:schemeClr val="tx2"/>
                </a:solidFill>
              </a:rPr>
              <a:t>Tier </a:t>
            </a:r>
            <a:r>
              <a:rPr lang="en-US" b="1" dirty="0">
                <a:solidFill>
                  <a:schemeClr val="tx2"/>
                </a:solidFill>
              </a:rPr>
              <a:t>III: </a:t>
            </a:r>
            <a:r>
              <a:rPr lang="en-US" dirty="0"/>
              <a:t>no established methodology or standards are available for the indicator or methodology/standards are being developed or tested for the indicator. </a:t>
            </a:r>
          </a:p>
          <a:p>
            <a:endParaRPr lang="en-US" b="1" dirty="0"/>
          </a:p>
        </p:txBody>
      </p:sp>
      <p:sp>
        <p:nvSpPr>
          <p:cNvPr id="9" name="Rectangle 8"/>
          <p:cNvSpPr/>
          <p:nvPr/>
        </p:nvSpPr>
        <p:spPr>
          <a:xfrm>
            <a:off x="6363089" y="6553200"/>
            <a:ext cx="184731" cy="215444"/>
          </a:xfrm>
          <a:prstGeom prst="rect">
            <a:avLst/>
          </a:prstGeom>
        </p:spPr>
        <p:txBody>
          <a:bodyPr wrap="none">
            <a:spAutoFit/>
          </a:bodyPr>
          <a:lstStyle/>
          <a:p>
            <a:endParaRPr lang="en-GB" sz="800" dirty="0"/>
          </a:p>
        </p:txBody>
      </p:sp>
      <p:sp>
        <p:nvSpPr>
          <p:cNvPr id="6" name="TextBox 5"/>
          <p:cNvSpPr txBox="1"/>
          <p:nvPr/>
        </p:nvSpPr>
        <p:spPr>
          <a:xfrm>
            <a:off x="482272" y="192724"/>
            <a:ext cx="8006771" cy="769441"/>
          </a:xfrm>
          <a:prstGeom prst="rect">
            <a:avLst/>
          </a:prstGeom>
          <a:noFill/>
        </p:spPr>
        <p:txBody>
          <a:bodyPr wrap="square" rtlCol="0">
            <a:spAutoFit/>
          </a:bodyPr>
          <a:lstStyle/>
          <a:p>
            <a:r>
              <a:rPr lang="en-US" sz="4400" b="1" dirty="0" smtClean="0">
                <a:solidFill>
                  <a:schemeClr val="tx2"/>
                </a:solidFill>
              </a:rPr>
              <a:t>The Global Indicator Framework</a:t>
            </a:r>
            <a:endParaRPr lang="en-US" sz="4400" b="1" dirty="0">
              <a:solidFill>
                <a:schemeClr val="tx2"/>
              </a:solidFill>
            </a:endParaRPr>
          </a:p>
        </p:txBody>
      </p:sp>
    </p:spTree>
    <p:extLst>
      <p:ext uri="{BB962C8B-B14F-4D97-AF65-F5344CB8AC3E}">
        <p14:creationId xmlns:p14="http://schemas.microsoft.com/office/powerpoint/2010/main" val="2220088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948"/>
            <a:ext cx="8229600" cy="1143000"/>
          </a:xfrm>
        </p:spPr>
        <p:txBody>
          <a:bodyPr/>
          <a:lstStyle/>
          <a:p>
            <a:r>
              <a:rPr lang="en-US" b="1" dirty="0" smtClean="0">
                <a:solidFill>
                  <a:schemeClr val="tx2"/>
                </a:solidFill>
              </a:rPr>
              <a:t>Follow-up and Reviews</a:t>
            </a:r>
            <a:endParaRPr lang="en-GB" b="1"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661" y="781268"/>
            <a:ext cx="5556066" cy="5878997"/>
          </a:xfrm>
          <a:prstGeom prst="rect">
            <a:avLst/>
          </a:prstGeom>
        </p:spPr>
      </p:pic>
      <p:sp>
        <p:nvSpPr>
          <p:cNvPr id="5" name="TextBox 4"/>
          <p:cNvSpPr txBox="1"/>
          <p:nvPr/>
        </p:nvSpPr>
        <p:spPr>
          <a:xfrm rot="16200000">
            <a:off x="-2243469" y="3995166"/>
            <a:ext cx="5096267" cy="246221"/>
          </a:xfrm>
          <a:prstGeom prst="rect">
            <a:avLst/>
          </a:prstGeom>
          <a:noFill/>
        </p:spPr>
        <p:txBody>
          <a:bodyPr wrap="none" rtlCol="0">
            <a:spAutoFit/>
          </a:bodyPr>
          <a:lstStyle/>
          <a:p>
            <a:r>
              <a:rPr lang="en-US" sz="1000" dirty="0"/>
              <a:t>Source: </a:t>
            </a:r>
            <a:r>
              <a:rPr lang="en-US" sz="1000" dirty="0" smtClean="0"/>
              <a:t>UNDG, </a:t>
            </a:r>
            <a:r>
              <a:rPr lang="en-US" sz="1000" i="1" dirty="0" smtClean="0"/>
              <a:t>Guidelines to Support Country Reporting on the Sustainable Development Goals</a:t>
            </a:r>
            <a:endParaRPr lang="en-GB" sz="1000" i="1" dirty="0"/>
          </a:p>
        </p:txBody>
      </p:sp>
    </p:spTree>
    <p:extLst>
      <p:ext uri="{BB962C8B-B14F-4D97-AF65-F5344CB8AC3E}">
        <p14:creationId xmlns:p14="http://schemas.microsoft.com/office/powerpoint/2010/main" val="4212794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1000" y="990600"/>
            <a:ext cx="8534400" cy="1571470"/>
          </a:xfrm>
          <a:prstGeom prst="rect">
            <a:avLst/>
          </a:prstGeom>
        </p:spPr>
        <p:txBody>
          <a:bodyPr lIns="0" tIns="0" rIns="0" bIns="0" anchor="ctr"/>
          <a:lstStyle>
            <a:lvl1pPr eaLnBrk="1" hangingPunct="1">
              <a:defRPr>
                <a:latin typeface="Lato" pitchFamily="34" charset="0"/>
              </a:defRPr>
            </a:lvl1pPr>
          </a:lstStyle>
          <a:p>
            <a:endParaRPr lang="en-US" sz="3200" b="1" dirty="0">
              <a:solidFill>
                <a:srgbClr val="1975BC"/>
              </a:solidFill>
              <a:latin typeface="Lato"/>
            </a:endParaRPr>
          </a:p>
        </p:txBody>
      </p:sp>
      <p:sp>
        <p:nvSpPr>
          <p:cNvPr id="14" name="Title 1"/>
          <p:cNvSpPr txBox="1">
            <a:spLocks/>
          </p:cNvSpPr>
          <p:nvPr/>
        </p:nvSpPr>
        <p:spPr>
          <a:xfrm>
            <a:off x="457200" y="44301"/>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tx2"/>
                </a:solidFill>
              </a:rPr>
              <a:t>Global indicators are for </a:t>
            </a:r>
          </a:p>
          <a:p>
            <a:r>
              <a:rPr lang="en-US" sz="4000" b="1" dirty="0" smtClean="0">
                <a:solidFill>
                  <a:schemeClr val="tx2"/>
                </a:solidFill>
              </a:rPr>
              <a:t>global review and follow-up</a:t>
            </a:r>
            <a:endParaRPr lang="en-GB" sz="4000" b="1" dirty="0">
              <a:solidFill>
                <a:schemeClr val="tx2"/>
              </a:solidFill>
            </a:endParaRPr>
          </a:p>
        </p:txBody>
      </p:sp>
      <p:grpSp>
        <p:nvGrpSpPr>
          <p:cNvPr id="2" name="Group 1"/>
          <p:cNvGrpSpPr/>
          <p:nvPr/>
        </p:nvGrpSpPr>
        <p:grpSpPr>
          <a:xfrm>
            <a:off x="6520764" y="2199526"/>
            <a:ext cx="2437167" cy="3428387"/>
            <a:chOff x="6478233" y="1341331"/>
            <a:chExt cx="2437167" cy="3428387"/>
          </a:xfrm>
        </p:grpSpPr>
        <p:pic>
          <p:nvPicPr>
            <p:cNvPr id="15" name="Picture 14"/>
            <p:cNvPicPr>
              <a:picLocks noChangeAspect="1"/>
            </p:cNvPicPr>
            <p:nvPr/>
          </p:nvPicPr>
          <p:blipFill>
            <a:blip r:embed="rId3"/>
            <a:stretch>
              <a:fillRect/>
            </a:stretch>
          </p:blipFill>
          <p:spPr>
            <a:xfrm>
              <a:off x="6478233" y="1341331"/>
              <a:ext cx="2437167" cy="3252447"/>
            </a:xfrm>
            <a:prstGeom prst="rect">
              <a:avLst/>
            </a:prstGeom>
            <a:ln>
              <a:solidFill>
                <a:schemeClr val="bg1">
                  <a:lumMod val="85000"/>
                </a:schemeClr>
              </a:solidFill>
            </a:ln>
          </p:spPr>
        </p:pic>
        <p:sp>
          <p:nvSpPr>
            <p:cNvPr id="16" name="Rectangle 15"/>
            <p:cNvSpPr/>
            <p:nvPr/>
          </p:nvSpPr>
          <p:spPr>
            <a:xfrm>
              <a:off x="7001271" y="4554274"/>
              <a:ext cx="1582484" cy="215444"/>
            </a:xfrm>
            <a:prstGeom prst="rect">
              <a:avLst/>
            </a:prstGeom>
          </p:spPr>
          <p:txBody>
            <a:bodyPr wrap="none">
              <a:spAutoFit/>
            </a:bodyPr>
            <a:lstStyle/>
            <a:p>
              <a:r>
                <a:rPr lang="en-GB" sz="800" dirty="0" smtClean="0"/>
                <a:t>Photo: © </a:t>
              </a:r>
              <a:r>
                <a:rPr lang="en-GB" sz="800" dirty="0"/>
                <a:t>UNICEF</a:t>
              </a:r>
              <a:r>
                <a:rPr lang="en-GB" sz="800" dirty="0" smtClean="0"/>
                <a:t>/</a:t>
              </a:r>
              <a:r>
                <a:rPr lang="en-GB" sz="800" dirty="0" err="1" smtClean="0"/>
                <a:t>Yarim</a:t>
              </a:r>
              <a:r>
                <a:rPr lang="en-GB" sz="800" dirty="0" smtClean="0"/>
                <a:t> </a:t>
              </a:r>
              <a:r>
                <a:rPr lang="en-GB" sz="800" dirty="0" err="1" smtClean="0"/>
                <a:t>Shamsan</a:t>
              </a:r>
              <a:endParaRPr lang="en-GB" sz="800" dirty="0"/>
            </a:p>
          </p:txBody>
        </p:sp>
      </p:grpSp>
      <p:pic>
        <p:nvPicPr>
          <p:cNvPr id="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540" y="1927831"/>
            <a:ext cx="2858165" cy="1451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0809" y="2140719"/>
            <a:ext cx="2582382" cy="1325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231" y="3664533"/>
            <a:ext cx="2351567" cy="1584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7665" y="5206250"/>
            <a:ext cx="2472013" cy="1520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886034" y="1561652"/>
            <a:ext cx="1898020" cy="461665"/>
          </a:xfrm>
          <a:prstGeom prst="rect">
            <a:avLst/>
          </a:prstGeom>
          <a:noFill/>
        </p:spPr>
        <p:txBody>
          <a:bodyPr wrap="none" rtlCol="0">
            <a:spAutoFit/>
          </a:bodyPr>
          <a:lstStyle/>
          <a:p>
            <a:r>
              <a:rPr lang="en-US" sz="2400" b="1" dirty="0" smtClean="0">
                <a:solidFill>
                  <a:schemeClr val="tx2"/>
                </a:solidFill>
              </a:rPr>
              <a:t>Yearly Report</a:t>
            </a:r>
            <a:endParaRPr lang="en-GB" sz="2400" b="1" dirty="0">
              <a:solidFill>
                <a:schemeClr val="tx2"/>
              </a:solidFill>
            </a:endParaRPr>
          </a:p>
        </p:txBody>
      </p:sp>
      <p:sp>
        <p:nvSpPr>
          <p:cNvPr id="23" name="TextBox 22"/>
          <p:cNvSpPr txBox="1"/>
          <p:nvPr/>
        </p:nvSpPr>
        <p:spPr>
          <a:xfrm>
            <a:off x="1775318" y="1545502"/>
            <a:ext cx="2548775" cy="461665"/>
          </a:xfrm>
          <a:prstGeom prst="rect">
            <a:avLst/>
          </a:prstGeom>
          <a:noFill/>
        </p:spPr>
        <p:txBody>
          <a:bodyPr wrap="none" rtlCol="0">
            <a:spAutoFit/>
          </a:bodyPr>
          <a:lstStyle/>
          <a:p>
            <a:r>
              <a:rPr lang="en-US" sz="2400" b="1" dirty="0" smtClean="0">
                <a:solidFill>
                  <a:schemeClr val="tx2"/>
                </a:solidFill>
              </a:rPr>
              <a:t>Overview Excerpts</a:t>
            </a:r>
            <a:endParaRPr lang="en-GB" sz="2400" b="1" dirty="0">
              <a:solidFill>
                <a:schemeClr val="tx2"/>
              </a:solidFill>
            </a:endParaRPr>
          </a:p>
        </p:txBody>
      </p:sp>
      <p:pic>
        <p:nvPicPr>
          <p:cNvPr id="2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8814" y="3765612"/>
            <a:ext cx="2199609" cy="158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721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1859</TotalTime>
  <Words>1327</Words>
  <Application>Microsoft Office PowerPoint</Application>
  <PresentationFormat>On-screen Show (4:3)</PresentationFormat>
  <Paragraphs>181</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Outline</vt:lpstr>
      <vt:lpstr>Indicator Framework Mandate</vt:lpstr>
      <vt:lpstr>PowerPoint Presentation</vt:lpstr>
      <vt:lpstr>PowerPoint Presentation</vt:lpstr>
      <vt:lpstr>PowerPoint Presentation</vt:lpstr>
      <vt:lpstr>PowerPoint Presentation</vt:lpstr>
      <vt:lpstr>Follow-up and Reviews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Page</dc:creator>
  <cp:lastModifiedBy>N.K. Tagliarino</cp:lastModifiedBy>
  <cp:revision>94</cp:revision>
  <cp:lastPrinted>2017-02-28T21:08:16Z</cp:lastPrinted>
  <dcterms:created xsi:type="dcterms:W3CDTF">2016-07-15T14:40:03Z</dcterms:created>
  <dcterms:modified xsi:type="dcterms:W3CDTF">2017-07-24T14:08:24Z</dcterms:modified>
</cp:coreProperties>
</file>